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9" r:id="rId1"/>
  </p:sldMasterIdLst>
  <p:notesMasterIdLst>
    <p:notesMasterId r:id="rId28"/>
  </p:notesMasterIdLst>
  <p:sldIdLst>
    <p:sldId id="257" r:id="rId2"/>
    <p:sldId id="259" r:id="rId3"/>
    <p:sldId id="258" r:id="rId4"/>
    <p:sldId id="260" r:id="rId5"/>
    <p:sldId id="261" r:id="rId6"/>
    <p:sldId id="262" r:id="rId7"/>
    <p:sldId id="263" r:id="rId8"/>
    <p:sldId id="265" r:id="rId9"/>
    <p:sldId id="266" r:id="rId10"/>
    <p:sldId id="264" r:id="rId11"/>
    <p:sldId id="267" r:id="rId12"/>
    <p:sldId id="269" r:id="rId13"/>
    <p:sldId id="270" r:id="rId14"/>
    <p:sldId id="271" r:id="rId15"/>
    <p:sldId id="272" r:id="rId16"/>
    <p:sldId id="273" r:id="rId17"/>
    <p:sldId id="274" r:id="rId18"/>
    <p:sldId id="275" r:id="rId19"/>
    <p:sldId id="277" r:id="rId20"/>
    <p:sldId id="276" r:id="rId21"/>
    <p:sldId id="278" r:id="rId22"/>
    <p:sldId id="279" r:id="rId23"/>
    <p:sldId id="281" r:id="rId24"/>
    <p:sldId id="282" r:id="rId25"/>
    <p:sldId id="280" r:id="rId26"/>
    <p:sldId id="283"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171" autoAdjust="0"/>
  </p:normalViewPr>
  <p:slideViewPr>
    <p:cSldViewPr snapToGrid="0">
      <p:cViewPr varScale="1">
        <p:scale>
          <a:sx n="67" d="100"/>
          <a:sy n="67" d="100"/>
        </p:scale>
        <p:origin x="10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9FFBB0-DCD2-4CF7-9752-C292EB110282}" type="datetimeFigureOut">
              <a:rPr lang="zh-CN" altLang="en-US" smtClean="0"/>
              <a:t>2023/3/16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0C101DD-C92E-4293-8B13-A26237973E73}" type="slidenum">
              <a:rPr lang="zh-CN" altLang="en-US" smtClean="0"/>
              <a:t>‹#›</a:t>
            </a:fld>
            <a:endParaRPr lang="zh-CN" altLang="en-US"/>
          </a:p>
        </p:txBody>
      </p:sp>
    </p:spTree>
    <p:extLst>
      <p:ext uri="{BB962C8B-B14F-4D97-AF65-F5344CB8AC3E}">
        <p14:creationId xmlns:p14="http://schemas.microsoft.com/office/powerpoint/2010/main" val="122442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a:ln>
            <a:solidFill>
              <a:srgbClr val="000000">
                <a:alpha val="100000"/>
              </a:srgbClr>
            </a:solidFill>
            <a:miter lim="800000"/>
          </a:ln>
        </p:spPr>
      </p:sp>
      <p:sp>
        <p:nvSpPr>
          <p:cNvPr id="37891" name="备注占位符 2"/>
          <p:cNvSpPr>
            <a:spLocks noGrp="1"/>
          </p:cNvSpPr>
          <p:nvPr>
            <p:ph type="body" idx="1"/>
          </p:nvPr>
        </p:nvSpPr>
        <p:spPr>
          <a:noFill/>
          <a:ln>
            <a:noFill/>
          </a:ln>
        </p:spPr>
        <p:txBody>
          <a:bodyPr wrap="square" lIns="91440" tIns="45720" rIns="91440" bIns="45720" anchor="t" anchorCtr="0"/>
          <a:lstStyle/>
          <a:p>
            <a:pPr lvl="0" eaLnBrk="1" hangingPunct="1">
              <a:spcBef>
                <a:spcPct val="0"/>
              </a:spcBef>
            </a:pPr>
            <a:endParaRPr lang="zh-CN" altLang="en-US" dirty="0"/>
          </a:p>
        </p:txBody>
      </p:sp>
      <p:sp>
        <p:nvSpPr>
          <p:cNvPr id="37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lstStyle/>
          <a:p>
            <a:pPr marL="0" marR="0" lvl="0" indent="0" algn="r" defTabSz="914400" rtl="0" eaLnBrk="1" fontAlgn="base" latinLnBrk="0" hangingPunct="1">
              <a:lnSpc>
                <a:spcPct val="100000"/>
              </a:lnSpc>
              <a:spcBef>
                <a:spcPct val="0"/>
              </a:spcBef>
              <a:spcAft>
                <a:spcPct val="0"/>
              </a:spcAft>
              <a:buClrTx/>
              <a:buSzTx/>
              <a:buFontTx/>
              <a:buNone/>
              <a:tabLst/>
              <a:defRPr/>
            </a:pPr>
            <a:fld id="{9A0DB2DC-4C9A-4742-B13C-FB6460FD3503}" type="slidenum">
              <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C101DD-C92E-4293-8B13-A26237973E73}" type="slidenum">
              <a:rPr lang="zh-CN" altLang="en-US" smtClean="0"/>
              <a:t>10</a:t>
            </a:fld>
            <a:endParaRPr lang="zh-CN" altLang="en-US"/>
          </a:p>
        </p:txBody>
      </p:sp>
    </p:spTree>
    <p:extLst>
      <p:ext uri="{BB962C8B-B14F-4D97-AF65-F5344CB8AC3E}">
        <p14:creationId xmlns:p14="http://schemas.microsoft.com/office/powerpoint/2010/main" val="2036032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C101DD-C92E-4293-8B13-A26237973E73}" type="slidenum">
              <a:rPr lang="zh-CN" altLang="en-US" smtClean="0"/>
              <a:t>16</a:t>
            </a:fld>
            <a:endParaRPr lang="zh-CN" altLang="en-US"/>
          </a:p>
        </p:txBody>
      </p:sp>
    </p:spTree>
    <p:extLst>
      <p:ext uri="{BB962C8B-B14F-4D97-AF65-F5344CB8AC3E}">
        <p14:creationId xmlns:p14="http://schemas.microsoft.com/office/powerpoint/2010/main" val="29873136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0C101DD-C92E-4293-8B13-A26237973E73}" type="slidenum">
              <a:rPr lang="zh-CN" altLang="en-US" smtClean="0"/>
              <a:t>18</a:t>
            </a:fld>
            <a:endParaRPr lang="zh-CN" altLang="en-US"/>
          </a:p>
        </p:txBody>
      </p:sp>
    </p:spTree>
    <p:extLst>
      <p:ext uri="{BB962C8B-B14F-4D97-AF65-F5344CB8AC3E}">
        <p14:creationId xmlns:p14="http://schemas.microsoft.com/office/powerpoint/2010/main" val="28682241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blipFill rotWithShape="0">
          <a:blip r:embed="rId2"/>
        </a:blipFill>
        <a:effectLst/>
      </p:bgPr>
    </p:bg>
    <p:spTree>
      <p:nvGrpSpPr>
        <p:cNvPr id="1" name=""/>
        <p:cNvGrpSpPr/>
        <p:nvPr/>
      </p:nvGrpSpPr>
      <p:grpSpPr>
        <a:xfrm>
          <a:off x="0" y="0"/>
          <a:ext cx="0" cy="0"/>
          <a:chOff x="0" y="0"/>
          <a:chExt cx="0" cy="0"/>
        </a:xfrm>
      </p:grpSpPr>
      <p:pic>
        <p:nvPicPr>
          <p:cNvPr id="2050" name="Picture 6" descr="人民大学-校名"/>
          <p:cNvPicPr>
            <a:picLocks noChangeAspect="1"/>
          </p:cNvPicPr>
          <p:nvPr/>
        </p:nvPicPr>
        <p:blipFill>
          <a:blip r:embed="rId3">
            <a:clrChange>
              <a:clrFrom>
                <a:srgbClr val="FFFFFF"/>
              </a:clrFrom>
              <a:clrTo>
                <a:srgbClr val="FFFFFF">
                  <a:alpha val="0"/>
                </a:srgbClr>
              </a:clrTo>
            </a:clrChange>
          </a:blip>
          <a:stretch>
            <a:fillRect/>
          </a:stretch>
        </p:blipFill>
        <p:spPr>
          <a:xfrm>
            <a:off x="4166143" y="5867400"/>
            <a:ext cx="3815260" cy="641350"/>
          </a:xfrm>
          <a:prstGeom prst="rect">
            <a:avLst/>
          </a:prstGeom>
          <a:noFill/>
          <a:ln w="9525">
            <a:noFill/>
          </a:ln>
        </p:spPr>
      </p:pic>
      <p:sp>
        <p:nvSpPr>
          <p:cNvPr id="37890" name="Rectangle 2"/>
          <p:cNvSpPr>
            <a:spLocks noGrp="1" noChangeArrowheads="1"/>
          </p:cNvSpPr>
          <p:nvPr>
            <p:ph type="ctrTitle"/>
          </p:nvPr>
        </p:nvSpPr>
        <p:spPr>
          <a:xfrm>
            <a:off x="711200" y="1447800"/>
            <a:ext cx="10871200" cy="1371600"/>
          </a:xfrm>
        </p:spPr>
        <p:txBody>
          <a:bodyPr anchor="b"/>
          <a:lstStyle>
            <a:lvl1pPr>
              <a:defRPr b="1">
                <a:solidFill>
                  <a:schemeClr val="tx1"/>
                </a:solidFill>
              </a:defRPr>
            </a:lvl1pPr>
          </a:lstStyle>
          <a:p>
            <a:r>
              <a:rPr lang="zh-CN" altLang="en-US"/>
              <a:t>单击此处编辑母版标题样式</a:t>
            </a:r>
          </a:p>
        </p:txBody>
      </p:sp>
      <p:sp>
        <p:nvSpPr>
          <p:cNvPr id="37891" name="Rectangle 3"/>
          <p:cNvSpPr>
            <a:spLocks noGrp="1" noChangeArrowheads="1"/>
          </p:cNvSpPr>
          <p:nvPr>
            <p:ph type="subTitle" idx="1"/>
          </p:nvPr>
        </p:nvSpPr>
        <p:spPr>
          <a:xfrm>
            <a:off x="711200" y="3505200"/>
            <a:ext cx="10871200" cy="1752600"/>
          </a:xfrm>
        </p:spPr>
        <p:txBody>
          <a:bodyPr/>
          <a:lstStyle>
            <a:lvl1pPr marL="0" indent="0" algn="ctr">
              <a:buFontTx/>
              <a:buNone/>
              <a:defRPr/>
            </a:lvl1pPr>
          </a:lstStyle>
          <a:p>
            <a:r>
              <a:rPr lang="zh-CN" altLang="en-US"/>
              <a:t>单击此处编辑母版副标题样式</a:t>
            </a:r>
          </a:p>
        </p:txBody>
      </p:sp>
    </p:spTree>
    <p:extLst>
      <p:ext uri="{BB962C8B-B14F-4D97-AF65-F5344CB8AC3E}">
        <p14:creationId xmlns:p14="http://schemas.microsoft.com/office/powerpoint/2010/main" val="2998778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6058005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solidFill>
          <a:schemeClr val="bg1"/>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13800" y="228600"/>
            <a:ext cx="27686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08000" y="228600"/>
            <a:ext cx="81026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842405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8001" y="228600"/>
            <a:ext cx="10871200" cy="1143000"/>
          </a:xfrm>
        </p:spPr>
        <p:txBody>
          <a:bodyPr/>
          <a:lstStyle/>
          <a:p>
            <a:r>
              <a:rPr lang="zh-CN" altLang="en-US"/>
              <a:t>单击此处编辑母版标题样式</a:t>
            </a:r>
          </a:p>
        </p:txBody>
      </p:sp>
      <p:sp>
        <p:nvSpPr>
          <p:cNvPr id="3" name="表格占位符 2"/>
          <p:cNvSpPr>
            <a:spLocks noGrp="1"/>
          </p:cNvSpPr>
          <p:nvPr>
            <p:ph type="tbl" idx="1" hasCustomPrompt="1"/>
          </p:nvPr>
        </p:nvSpPr>
        <p:spPr>
          <a:xfrm>
            <a:off x="711200" y="1447800"/>
            <a:ext cx="10871200" cy="4876800"/>
          </a:xfrm>
        </p:spPr>
        <p:txBody>
          <a:bodyPr vert="horz" wrap="square" lIns="91440" tIns="45720" rIns="91440" bIns="45720" numCol="1" anchor="t" anchorCtr="0" compatLnSpc="1"/>
          <a:lstStyle/>
          <a:p>
            <a:pPr marL="341630" marR="0" lvl="0" indent="-341630" algn="l" defTabSz="914400" rtl="0" eaLnBrk="0" fontAlgn="base" latinLnBrk="0" hangingPunct="0">
              <a:lnSpc>
                <a:spcPct val="100000"/>
              </a:lnSpc>
              <a:spcBef>
                <a:spcPct val="20000"/>
              </a:spcBef>
              <a:spcAft>
                <a:spcPct val="0"/>
              </a:spcAft>
              <a:buClrTx/>
              <a:buSzTx/>
              <a:buFontTx/>
              <a:buChar char="•"/>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单击图标添加表格</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1908460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11004721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963085" y="4406903"/>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5"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2014839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711200" y="1447800"/>
            <a:ext cx="5334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48400" y="1447800"/>
            <a:ext cx="5334000" cy="4876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42378058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1" y="274639"/>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5"/>
            <a:ext cx="5386917"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5"/>
            <a:ext cx="5389033"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12"/>
          <p:cNvSpPr>
            <a:spLocks noGrp="1" noChangeArrowheads="1"/>
          </p:cNvSpPr>
          <p:nvPr>
            <p:ph type="sldNum" sz="quarter" idx="1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19285963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508067" y="228600"/>
            <a:ext cx="10871028" cy="896144"/>
          </a:xfrm>
        </p:spPr>
        <p:txBody>
          <a:bodyPr/>
          <a:lstStyle/>
          <a:p>
            <a:r>
              <a:rPr lang="zh-CN" altLang="en-US"/>
              <a:t>单击此处编辑母版标题样式</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5513099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1"/>
        </a:solidFill>
        <a:effectLst/>
      </p:bgPr>
    </p:bg>
    <p:spTree>
      <p:nvGrpSpPr>
        <p:cNvPr id="1" name=""/>
        <p:cNvGrpSpPr/>
        <p:nvPr/>
      </p:nvGrpSpPr>
      <p:grpSpPr>
        <a:xfrm>
          <a:off x="0" y="0"/>
          <a:ext cx="0" cy="0"/>
          <a:chOff x="0" y="0"/>
          <a:chExt cx="0" cy="0"/>
        </a:xfrm>
      </p:grpSpPr>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155314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1"/>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4"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17989548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2"/>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r>
              <a:rPr kumimoji="0" lang="zh-CN" altLang="en-US" sz="3200" b="0" i="0" u="none" strike="noStrike" kern="0" cap="none" spc="0" normalizeH="0" baseline="0" noProof="0">
                <a:ln>
                  <a:noFill/>
                </a:ln>
                <a:solidFill>
                  <a:schemeClr val="tx1"/>
                </a:solidFill>
                <a:effectLst/>
                <a:uLnTx/>
                <a:uFillTx/>
                <a:latin typeface="+mn-lt"/>
                <a:ea typeface="+mn-ea"/>
                <a:cs typeface="+mn-cs"/>
              </a:rPr>
              <a:t>单击图标添加图片</a:t>
            </a:r>
          </a:p>
        </p:txBody>
      </p:sp>
      <p:sp>
        <p:nvSpPr>
          <p:cNvPr id="4" name="文本占位符 3"/>
          <p:cNvSpPr>
            <a:spLocks noGrp="1"/>
          </p:cNvSpPr>
          <p:nvPr>
            <p:ph type="body" sz="half" idx="2"/>
          </p:nvPr>
        </p:nvSpPr>
        <p:spPr>
          <a:xfrm>
            <a:off x="2389717" y="5367340"/>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9" name="Rectangle 12"/>
          <p:cNvSpPr>
            <a:spLocks noGrp="1" noChangeArrowheads="1"/>
          </p:cNvSpPr>
          <p:nvPr>
            <p:ph type="sldNum" sz="quarter" idx="4"/>
          </p:nvPr>
        </p:nvSpPr>
        <p:spPr bwMode="auto">
          <a:xfrm>
            <a:off x="406453" y="6453188"/>
            <a:ext cx="1297157" cy="431800"/>
          </a:xfrm>
          <a:prstGeom prst="rect">
            <a:avLst/>
          </a:prstGeom>
          <a:ln>
            <a:miter lim="800000"/>
          </a:ln>
        </p:spPr>
        <p:txBody>
          <a:bodyPr vert="horz" wrap="square" lIns="91440" tIns="45720" rIns="91440" bIns="45720" numCol="1" anchor="t" anchorCtr="0" compatLnSpc="1"/>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267505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508067" y="228601"/>
            <a:ext cx="10871028" cy="823913"/>
          </a:xfrm>
          <a:prstGeom prst="rect">
            <a:avLst/>
          </a:prstGeom>
          <a:noFill/>
          <a:ln w="9525">
            <a:noFill/>
          </a:ln>
        </p:spPr>
        <p:txBody>
          <a:bodyPr/>
          <a:lstStyle/>
          <a:p>
            <a:pPr lvl="0"/>
            <a:r>
              <a:rPr lang="zh-CN" altLang="en-US" dirty="0"/>
              <a:t>单击此处编辑母版标题样式</a:t>
            </a:r>
            <a:endParaRPr lang="en-US" altLang="zh-CN" dirty="0"/>
          </a:p>
        </p:txBody>
      </p:sp>
      <p:sp>
        <p:nvSpPr>
          <p:cNvPr id="1027" name="Rectangle 3"/>
          <p:cNvSpPr>
            <a:spLocks noGrp="1"/>
          </p:cNvSpPr>
          <p:nvPr>
            <p:ph type="body" idx="1"/>
          </p:nvPr>
        </p:nvSpPr>
        <p:spPr>
          <a:xfrm>
            <a:off x="711293" y="1196976"/>
            <a:ext cx="10871028" cy="5127625"/>
          </a:xfrm>
          <a:prstGeom prst="rect">
            <a:avLst/>
          </a:prstGeom>
          <a:noFill/>
          <a:ln w="9525">
            <a:noFill/>
          </a:ln>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p:txBody>
      </p:sp>
      <p:pic>
        <p:nvPicPr>
          <p:cNvPr id="1028" name="Picture 6" descr="ruc_logo"/>
          <p:cNvPicPr preferRelativeResize="0"/>
          <p:nvPr/>
        </p:nvPicPr>
        <p:blipFill>
          <a:blip r:embed="rId14"/>
          <a:stretch>
            <a:fillRect/>
          </a:stretch>
        </p:blipFill>
        <p:spPr>
          <a:xfrm>
            <a:off x="11209210" y="115888"/>
            <a:ext cx="792266" cy="792162"/>
          </a:xfrm>
          <a:prstGeom prst="rect">
            <a:avLst/>
          </a:prstGeom>
          <a:noFill/>
          <a:ln w="9525">
            <a:noFill/>
          </a:ln>
        </p:spPr>
      </p:pic>
      <p:sp>
        <p:nvSpPr>
          <p:cNvPr id="1029" name="Rectangle 7"/>
          <p:cNvSpPr>
            <a:spLocks noChangeArrowheads="1"/>
          </p:cNvSpPr>
          <p:nvPr/>
        </p:nvSpPr>
        <p:spPr bwMode="auto">
          <a:xfrm>
            <a:off x="3934337" y="6443663"/>
            <a:ext cx="8257663" cy="414338"/>
          </a:xfrm>
          <a:prstGeom prst="rect">
            <a:avLst/>
          </a:prstGeom>
          <a:gradFill rotWithShape="1">
            <a:gsLst>
              <a:gs pos="0">
                <a:schemeClr val="bg1"/>
              </a:gs>
              <a:gs pos="100000">
                <a:srgbClr val="A3D5D9"/>
              </a:gs>
            </a:gsLst>
            <a:lin ang="0" scaled="1"/>
          </a:gradFill>
          <a:ln>
            <a:noFill/>
          </a:ln>
        </p:spPr>
        <p:txBody>
          <a:bodyPr wrap="none" anchor="ctr"/>
          <a:lstStyle>
            <a:lvl1pPr eaLnBrk="0" hangingPunct="0">
              <a:defRPr sz="2400">
                <a:solidFill>
                  <a:schemeClr val="tx1"/>
                </a:solidFill>
                <a:latin typeface="Times" pitchFamily="18" charset="0"/>
                <a:ea typeface="宋体" panose="02010600030101010101" pitchFamily="2" charset="-122"/>
              </a:defRPr>
            </a:lvl1pPr>
            <a:lvl2pPr marL="742950" indent="-285750" eaLnBrk="0" hangingPunct="0">
              <a:defRPr sz="2400">
                <a:solidFill>
                  <a:schemeClr val="tx1"/>
                </a:solidFill>
                <a:latin typeface="Times" pitchFamily="18" charset="0"/>
                <a:ea typeface="宋体" panose="02010600030101010101" pitchFamily="2" charset="-122"/>
              </a:defRPr>
            </a:lvl2pPr>
            <a:lvl3pPr marL="1143000" indent="-228600" eaLnBrk="0" hangingPunct="0">
              <a:defRPr sz="2400">
                <a:solidFill>
                  <a:schemeClr val="tx1"/>
                </a:solidFill>
                <a:latin typeface="Times" pitchFamily="18" charset="0"/>
                <a:ea typeface="宋体" panose="02010600030101010101" pitchFamily="2" charset="-122"/>
              </a:defRPr>
            </a:lvl3pPr>
            <a:lvl4pPr marL="1600200" indent="-228600" eaLnBrk="0" hangingPunct="0">
              <a:defRPr sz="2400">
                <a:solidFill>
                  <a:schemeClr val="tx1"/>
                </a:solidFill>
                <a:latin typeface="Times" pitchFamily="18" charset="0"/>
                <a:ea typeface="宋体" panose="02010600030101010101" pitchFamily="2" charset="-122"/>
              </a:defRPr>
            </a:lvl4pPr>
            <a:lvl5pPr marL="2057400" indent="-228600" eaLnBrk="0" hangingPunct="0">
              <a:defRPr sz="2400">
                <a:solidFill>
                  <a:schemeClr val="tx1"/>
                </a:solidFill>
                <a:latin typeface="Times"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pitchFamily="18" charset="0"/>
              <a:ea typeface="华文中宋" panose="02010600040101010101" pitchFamily="2" charset="-122"/>
              <a:cs typeface="+mn-cs"/>
            </a:endParaRPr>
          </a:p>
        </p:txBody>
      </p:sp>
      <p:sp>
        <p:nvSpPr>
          <p:cNvPr id="1030" name="Text Box 8"/>
          <p:cNvSpPr txBox="1">
            <a:spLocks noChangeArrowheads="1"/>
          </p:cNvSpPr>
          <p:nvPr/>
        </p:nvSpPr>
        <p:spPr bwMode="auto">
          <a:xfrm>
            <a:off x="7955999" y="6443663"/>
            <a:ext cx="4236001" cy="369888"/>
          </a:xfrm>
          <a:prstGeom prst="rect">
            <a:avLst/>
          </a:prstGeom>
          <a:noFill/>
          <a:ln>
            <a:noFill/>
          </a:ln>
        </p:spPr>
        <p:txBody>
          <a:bodyPr>
            <a:spAutoFit/>
          </a:bodyPr>
          <a:lstStyle>
            <a:lvl1pPr eaLnBrk="0" hangingPunct="0">
              <a:defRPr sz="2400">
                <a:solidFill>
                  <a:schemeClr val="tx1"/>
                </a:solidFill>
                <a:latin typeface="Times" pitchFamily="18" charset="0"/>
                <a:ea typeface="宋体" panose="02010600030101010101" pitchFamily="2" charset="-122"/>
              </a:defRPr>
            </a:lvl1pPr>
            <a:lvl2pPr marL="742950" indent="-285750" eaLnBrk="0" hangingPunct="0">
              <a:defRPr sz="2400">
                <a:solidFill>
                  <a:schemeClr val="tx1"/>
                </a:solidFill>
                <a:latin typeface="Times" pitchFamily="18" charset="0"/>
                <a:ea typeface="宋体" panose="02010600030101010101" pitchFamily="2" charset="-122"/>
              </a:defRPr>
            </a:lvl2pPr>
            <a:lvl3pPr marL="1143000" indent="-228600" eaLnBrk="0" hangingPunct="0">
              <a:defRPr sz="2400">
                <a:solidFill>
                  <a:schemeClr val="tx1"/>
                </a:solidFill>
                <a:latin typeface="Times" pitchFamily="18" charset="0"/>
                <a:ea typeface="宋体" panose="02010600030101010101" pitchFamily="2" charset="-122"/>
              </a:defRPr>
            </a:lvl3pPr>
            <a:lvl4pPr marL="1600200" indent="-228600" eaLnBrk="0" hangingPunct="0">
              <a:defRPr sz="2400">
                <a:solidFill>
                  <a:schemeClr val="tx1"/>
                </a:solidFill>
                <a:latin typeface="Times" pitchFamily="18" charset="0"/>
                <a:ea typeface="宋体" panose="02010600030101010101" pitchFamily="2" charset="-122"/>
              </a:defRPr>
            </a:lvl4pPr>
            <a:lvl5pPr marL="2057400" indent="-228600" eaLnBrk="0" hangingPunct="0">
              <a:defRPr sz="2400">
                <a:solidFill>
                  <a:schemeClr val="tx1"/>
                </a:solidFill>
                <a:latin typeface="Times"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zh-CN" altLang="en-US" sz="1800" b="0" i="0" u="none" strike="noStrike" kern="1200" cap="none" spc="0" normalizeH="0" baseline="0" noProof="0">
                <a:ln>
                  <a:noFill/>
                </a:ln>
                <a:solidFill>
                  <a:schemeClr val="bg1"/>
                </a:solidFill>
                <a:effectLst/>
                <a:uLnTx/>
                <a:uFillTx/>
                <a:latin typeface="Comic Sans MS" panose="030F0702030302020204" pitchFamily="66" charset="0"/>
                <a:ea typeface="幼圆" panose="02010509060101010101" pitchFamily="49" charset="-122"/>
                <a:cs typeface="+mn-cs"/>
              </a:rPr>
              <a:t>系统与信息安全研究实验室</a:t>
            </a:r>
          </a:p>
        </p:txBody>
      </p:sp>
      <p:sp>
        <p:nvSpPr>
          <p:cNvPr id="1031" name="Rectangle 10"/>
          <p:cNvSpPr>
            <a:spLocks noChangeArrowheads="1"/>
          </p:cNvSpPr>
          <p:nvPr/>
        </p:nvSpPr>
        <p:spPr bwMode="auto">
          <a:xfrm rot="-5400000">
            <a:off x="-2172453" y="3872666"/>
            <a:ext cx="4968875" cy="623969"/>
          </a:xfrm>
          <a:prstGeom prst="rect">
            <a:avLst/>
          </a:prstGeom>
          <a:noFill/>
          <a:ln>
            <a:noFill/>
          </a:ln>
        </p:spPr>
        <p:txBody>
          <a:bodyPr wrap="none" anchor="ctr"/>
          <a:lstStyle>
            <a:lvl1pPr eaLnBrk="0" hangingPunct="0">
              <a:defRPr sz="2400">
                <a:solidFill>
                  <a:schemeClr val="tx1"/>
                </a:solidFill>
                <a:latin typeface="Times" pitchFamily="18" charset="0"/>
                <a:ea typeface="宋体" panose="02010600030101010101" pitchFamily="2" charset="-122"/>
              </a:defRPr>
            </a:lvl1pPr>
            <a:lvl2pPr marL="742950" indent="-285750" eaLnBrk="0" hangingPunct="0">
              <a:defRPr sz="2400">
                <a:solidFill>
                  <a:schemeClr val="tx1"/>
                </a:solidFill>
                <a:latin typeface="Times" pitchFamily="18" charset="0"/>
                <a:ea typeface="宋体" panose="02010600030101010101" pitchFamily="2" charset="-122"/>
              </a:defRPr>
            </a:lvl2pPr>
            <a:lvl3pPr marL="1143000" indent="-228600" eaLnBrk="0" hangingPunct="0">
              <a:defRPr sz="2400">
                <a:solidFill>
                  <a:schemeClr val="tx1"/>
                </a:solidFill>
                <a:latin typeface="Times" pitchFamily="18" charset="0"/>
                <a:ea typeface="宋体" panose="02010600030101010101" pitchFamily="2" charset="-122"/>
              </a:defRPr>
            </a:lvl3pPr>
            <a:lvl4pPr marL="1600200" indent="-228600" eaLnBrk="0" hangingPunct="0">
              <a:defRPr sz="2400">
                <a:solidFill>
                  <a:schemeClr val="tx1"/>
                </a:solidFill>
                <a:latin typeface="Times" pitchFamily="18" charset="0"/>
                <a:ea typeface="宋体" panose="02010600030101010101" pitchFamily="2" charset="-122"/>
              </a:defRPr>
            </a:lvl4pPr>
            <a:lvl5pPr marL="2057400" indent="-228600" eaLnBrk="0" hangingPunct="0">
              <a:defRPr sz="2400">
                <a:solidFill>
                  <a:schemeClr val="tx1"/>
                </a:solidFill>
                <a:latin typeface="Times"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pitchFamily="18"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600" b="0" i="0" u="none" strike="noStrike" kern="1200" cap="none" spc="0" normalizeH="0" baseline="0" noProof="0" dirty="0">
                <a:ln>
                  <a:noFill/>
                </a:ln>
                <a:solidFill>
                  <a:srgbClr val="FF33CC"/>
                </a:solidFill>
                <a:effectLst/>
                <a:uLnTx/>
                <a:uFillTx/>
                <a:latin typeface="Arial" panose="020B0604020202020204" pitchFamily="34" charset="0"/>
                <a:ea typeface="宋体" panose="02010600030101010101" pitchFamily="2" charset="-122"/>
                <a:cs typeface="+mn-cs"/>
              </a:rPr>
              <a:t>RENMIN UNIVERSITY OF CHINA</a:t>
            </a:r>
          </a:p>
        </p:txBody>
      </p:sp>
      <p:sp>
        <p:nvSpPr>
          <p:cNvPr id="36876" name="Rectangle 12"/>
          <p:cNvSpPr>
            <a:spLocks noGrp="1" noChangeArrowheads="1"/>
          </p:cNvSpPr>
          <p:nvPr>
            <p:ph type="sldNum" sz="quarter" idx="4"/>
          </p:nvPr>
        </p:nvSpPr>
        <p:spPr bwMode="auto">
          <a:xfrm>
            <a:off x="406453" y="6453188"/>
            <a:ext cx="1297157" cy="431800"/>
          </a:xfrm>
          <a:prstGeom prst="rect">
            <a:avLst/>
          </a:prstGeom>
          <a:noFill/>
          <a:ln w="9525">
            <a:noFill/>
            <a:miter lim="800000"/>
          </a:ln>
          <a:effectLst/>
        </p:spPr>
        <p:txBody>
          <a:bodyPr vert="horz" wrap="square" lIns="91440" tIns="45720" rIns="91440" bIns="45720" numCol="1" anchor="t" anchorCtr="0" compatLnSpc="1"/>
          <a:lstStyle>
            <a:lvl1pPr>
              <a:defRPr sz="1600" b="1">
                <a:solidFill>
                  <a:srgbClr val="CC0000"/>
                </a:solidFill>
                <a:latin typeface="Times New Roman" panose="02020603050405020304" charset="0"/>
              </a:defRPr>
            </a:lvl1pPr>
          </a:lstStyle>
          <a:p>
            <a:fld id="{B2E541CF-E7FD-432B-BEE4-CBD6A477A620}" type="slidenum">
              <a:rPr lang="zh-CN" altLang="en-US" smtClean="0"/>
              <a:t>‹#›</a:t>
            </a:fld>
            <a:endParaRPr lang="zh-CN" altLang="en-US"/>
          </a:p>
        </p:txBody>
      </p:sp>
    </p:spTree>
    <p:extLst>
      <p:ext uri="{BB962C8B-B14F-4D97-AF65-F5344CB8AC3E}">
        <p14:creationId xmlns:p14="http://schemas.microsoft.com/office/powerpoint/2010/main" val="451756220"/>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 id="2147483701" r:id="rId12"/>
  </p:sldLayoutIdLst>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2pPr>
      <a:lvl3pPr algn="ctr" rtl="0" eaLnBrk="0" fontAlgn="base" hangingPunct="0">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3pPr>
      <a:lvl4pPr algn="ctr" rtl="0" eaLnBrk="0" fontAlgn="base" hangingPunct="0">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4pPr>
      <a:lvl5pPr algn="ctr" rtl="0" eaLnBrk="0" fontAlgn="base" hangingPunct="0">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5pPr>
      <a:lvl6pPr marL="457200" algn="ctr" rtl="0" eaLnBrk="1" fontAlgn="base" hangingPunct="1">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6pPr>
      <a:lvl7pPr marL="914400" algn="ctr" rtl="0" eaLnBrk="1" fontAlgn="base" hangingPunct="1">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7pPr>
      <a:lvl8pPr marL="1371600" algn="ctr" rtl="0" eaLnBrk="1" fontAlgn="base" hangingPunct="1">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8pPr>
      <a:lvl9pPr marL="1828800" algn="ctr" rtl="0" eaLnBrk="1" fontAlgn="base" hangingPunct="1">
        <a:spcBef>
          <a:spcPct val="0"/>
        </a:spcBef>
        <a:spcAft>
          <a:spcPct val="0"/>
        </a:spcAft>
        <a:defRPr sz="4000">
          <a:solidFill>
            <a:srgbClr val="CC0000"/>
          </a:solidFill>
          <a:latin typeface="华文中宋" panose="02010600040101010101" pitchFamily="2" charset="-122"/>
          <a:ea typeface="华文中宋" panose="02010600040101010101" pitchFamily="2"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3.png"/><Relationship Id="rId18" Type="http://schemas.openxmlformats.org/officeDocument/2006/relationships/image" Target="../media/image33.png"/><Relationship Id="rId26" Type="http://schemas.openxmlformats.org/officeDocument/2006/relationships/image" Target="../media/image54.png"/><Relationship Id="rId3" Type="http://schemas.openxmlformats.org/officeDocument/2006/relationships/image" Target="../media/image35.png"/><Relationship Id="rId21" Type="http://schemas.openxmlformats.org/officeDocument/2006/relationships/image" Target="../media/image49.png"/><Relationship Id="rId7" Type="http://schemas.openxmlformats.org/officeDocument/2006/relationships/image" Target="../media/image30.png"/><Relationship Id="rId12" Type="http://schemas.openxmlformats.org/officeDocument/2006/relationships/image" Target="../media/image42.png"/><Relationship Id="rId17" Type="http://schemas.openxmlformats.org/officeDocument/2006/relationships/image" Target="../media/image46.png"/><Relationship Id="rId25" Type="http://schemas.openxmlformats.org/officeDocument/2006/relationships/image" Target="../media/image53.png"/><Relationship Id="rId2" Type="http://schemas.openxmlformats.org/officeDocument/2006/relationships/image" Target="../media/image29.png"/><Relationship Id="rId16" Type="http://schemas.openxmlformats.org/officeDocument/2006/relationships/image" Target="../media/image45.png"/><Relationship Id="rId20" Type="http://schemas.openxmlformats.org/officeDocument/2006/relationships/image" Target="../media/image48.png"/><Relationship Id="rId29"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41.png"/><Relationship Id="rId24" Type="http://schemas.openxmlformats.org/officeDocument/2006/relationships/image" Target="../media/image52.png"/><Relationship Id="rId32" Type="http://schemas.openxmlformats.org/officeDocument/2006/relationships/image" Target="../media/image60.png"/><Relationship Id="rId5" Type="http://schemas.openxmlformats.org/officeDocument/2006/relationships/image" Target="../media/image37.png"/><Relationship Id="rId15" Type="http://schemas.openxmlformats.org/officeDocument/2006/relationships/image" Target="../media/image44.png"/><Relationship Id="rId23" Type="http://schemas.openxmlformats.org/officeDocument/2006/relationships/image" Target="../media/image51.png"/><Relationship Id="rId28" Type="http://schemas.openxmlformats.org/officeDocument/2006/relationships/image" Target="../media/image56.png"/><Relationship Id="rId10" Type="http://schemas.openxmlformats.org/officeDocument/2006/relationships/image" Target="../media/image31.png"/><Relationship Id="rId19" Type="http://schemas.openxmlformats.org/officeDocument/2006/relationships/image" Target="../media/image47.png"/><Relationship Id="rId31" Type="http://schemas.openxmlformats.org/officeDocument/2006/relationships/image" Target="../media/image59.png"/><Relationship Id="rId4" Type="http://schemas.openxmlformats.org/officeDocument/2006/relationships/image" Target="../media/image36.png"/><Relationship Id="rId9" Type="http://schemas.openxmlformats.org/officeDocument/2006/relationships/image" Target="../media/image40.png"/><Relationship Id="rId14" Type="http://schemas.openxmlformats.org/officeDocument/2006/relationships/image" Target="../media/image32.png"/><Relationship Id="rId22" Type="http://schemas.openxmlformats.org/officeDocument/2006/relationships/image" Target="../media/image50.png"/><Relationship Id="rId27" Type="http://schemas.openxmlformats.org/officeDocument/2006/relationships/image" Target="../media/image55.png"/><Relationship Id="rId30" Type="http://schemas.openxmlformats.org/officeDocument/2006/relationships/image" Target="../media/image5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4"/>
        </a:blipFill>
        <a:effectLst/>
      </p:bgPr>
    </p:bg>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2FCFE31-B12F-078C-3E43-8718BA2C2465}"/>
              </a:ext>
            </a:extLst>
          </p:cNvPr>
          <p:cNvSpPr>
            <a:spLocks noGrp="1"/>
          </p:cNvSpPr>
          <p:nvPr>
            <p:ph type="ctrTitle"/>
          </p:nvPr>
        </p:nvSpPr>
        <p:spPr/>
        <p:txBody>
          <a:bodyPr/>
          <a:lstStyle/>
          <a:p>
            <a:r>
              <a:rPr lang="en-US" altLang="zh-CN" dirty="0"/>
              <a:t>3d_adv_pc</a:t>
            </a:r>
            <a:r>
              <a:rPr lang="zh-CN" altLang="en-US" dirty="0"/>
              <a:t>论文与代码分析</a:t>
            </a:r>
          </a:p>
        </p:txBody>
      </p:sp>
      <p:sp>
        <p:nvSpPr>
          <p:cNvPr id="5" name="副标题 4">
            <a:extLst>
              <a:ext uri="{FF2B5EF4-FFF2-40B4-BE49-F238E27FC236}">
                <a16:creationId xmlns:a16="http://schemas.microsoft.com/office/drawing/2014/main" id="{B3E322A3-EA13-BD73-F004-723112B6B9CD}"/>
              </a:ext>
            </a:extLst>
          </p:cNvPr>
          <p:cNvSpPr>
            <a:spLocks noGrp="1"/>
          </p:cNvSpPr>
          <p:nvPr>
            <p:ph type="subTitle" idx="1"/>
          </p:nvPr>
        </p:nvSpPr>
        <p:spPr>
          <a:xfrm>
            <a:off x="711200" y="4610099"/>
            <a:ext cx="10871200" cy="533401"/>
          </a:xfrm>
        </p:spPr>
        <p:txBody>
          <a:bodyPr>
            <a:normAutofit/>
          </a:bodyPr>
          <a:lstStyle/>
          <a:p>
            <a:r>
              <a:rPr lang="zh-CN" altLang="en-US" sz="2400" dirty="0"/>
              <a:t>报告人：罗广宇</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4D0794-8351-AF3F-4DB4-6078AF11532F}"/>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4A65FB9-E281-14A9-F95C-DD046C498D61}"/>
                  </a:ext>
                </a:extLst>
              </p:cNvPr>
              <p:cNvSpPr>
                <a:spLocks noGrp="1"/>
              </p:cNvSpPr>
              <p:nvPr>
                <p:ph idx="1"/>
              </p:nvPr>
            </p:nvSpPr>
            <p:spPr/>
            <p:txBody>
              <a:bodyPr/>
              <a:lstStyle/>
              <a:p>
                <a:r>
                  <a:rPr lang="zh-CN" altLang="en-US" sz="2800" dirty="0"/>
                  <a:t>距离定义</a:t>
                </a:r>
                <a:r>
                  <a:rPr lang="en-US" altLang="zh-CN" sz="2800" dirty="0"/>
                  <a:t>D(</a:t>
                </a:r>
                <a14:m>
                  <m:oMath xmlns:m="http://schemas.openxmlformats.org/officeDocument/2006/math">
                    <m:r>
                      <a:rPr lang="en-US" altLang="zh-CN" sz="2800" i="1" dirty="0" smtClean="0">
                        <a:latin typeface="Cambria Math" panose="02040503050406030204" pitchFamily="18" charset="0"/>
                      </a:rPr>
                      <m:t>𝑥</m:t>
                    </m:r>
                  </m:oMath>
                </a14:m>
                <a:r>
                  <a:rPr lang="en-US" altLang="zh-CN" sz="2800" dirty="0" err="1"/>
                  <a:t>,</a:t>
                </a:r>
                <a14:m>
                  <m:oMath xmlns:m="http://schemas.openxmlformats.org/officeDocument/2006/math">
                    <m:r>
                      <a:rPr lang="en-US" altLang="zh-CN" sz="2800" i="1" dirty="0" smtClean="0">
                        <a:latin typeface="Cambria Math" panose="02040503050406030204" pitchFamily="18" charset="0"/>
                      </a:rPr>
                      <m:t>𝑥</m:t>
                    </m:r>
                    <m:r>
                      <a:rPr lang="en-US" altLang="zh-CN" sz="2800" i="1" dirty="0" smtClean="0">
                        <a:latin typeface="Cambria Math" panose="02040503050406030204" pitchFamily="18" charset="0"/>
                      </a:rPr>
                      <m:t>’</m:t>
                    </m:r>
                  </m:oMath>
                </a14:m>
                <a:r>
                  <a:rPr lang="en-US" altLang="zh-CN" sz="2800" dirty="0"/>
                  <a:t>)</a:t>
                </a:r>
              </a:p>
              <a:p>
                <a:pPr marL="0" indent="0">
                  <a:buNone/>
                </a:pPr>
                <a:r>
                  <a:rPr lang="zh-CN" altLang="en-US" sz="2800" dirty="0"/>
                  <a:t>豪斯多夫距离</a:t>
                </a:r>
                <a:endParaRPr lang="en-US" altLang="zh-CN" sz="2800" dirty="0"/>
              </a:p>
              <a:p>
                <a:pPr marL="0" indent="0">
                  <a:buNone/>
                </a:pPr>
                <a14:m>
                  <m:oMathPara xmlns:m="http://schemas.openxmlformats.org/officeDocument/2006/math">
                    <m:oMathParaPr>
                      <m:jc m:val="centerGroup"/>
                    </m:oMathParaPr>
                    <m:oMath xmlns:m="http://schemas.openxmlformats.org/officeDocument/2006/math">
                      <m:sSub>
                        <m:sSubPr>
                          <m:ctrlPr>
                            <a:rPr lang="en-US" altLang="zh-CN" sz="2800" i="1" smtClean="0">
                              <a:latin typeface="Cambria Math" panose="02040503050406030204" pitchFamily="18" charset="0"/>
                            </a:rPr>
                          </m:ctrlPr>
                        </m:sSubPr>
                        <m:e>
                          <m:r>
                            <a:rPr lang="en-US" altLang="zh-CN" sz="2800" b="0" i="1" smtClean="0">
                              <a:latin typeface="Cambria Math" panose="02040503050406030204" pitchFamily="18" charset="0"/>
                            </a:rPr>
                            <m:t>𝐷</m:t>
                          </m:r>
                        </m:e>
                        <m:sub>
                          <m:r>
                            <a:rPr lang="en-US" altLang="zh-CN" sz="2800" b="0" i="1" smtClean="0">
                              <a:latin typeface="Cambria Math" panose="02040503050406030204" pitchFamily="18" charset="0"/>
                            </a:rPr>
                            <m:t>𝐻</m:t>
                          </m:r>
                        </m:sub>
                      </m:sSub>
                      <m:d>
                        <m:dPr>
                          <m:ctrlPr>
                            <a:rPr lang="en-US" altLang="zh-CN" sz="2800" b="0" i="1" smtClean="0">
                              <a:latin typeface="Cambria Math" panose="02040503050406030204" pitchFamily="18" charset="0"/>
                            </a:rPr>
                          </m:ctrlPr>
                        </m:dPr>
                        <m:e>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𝑆</m:t>
                              </m:r>
                            </m:e>
                            <m:sup>
                              <m:r>
                                <a:rPr lang="en-US" altLang="zh-CN" sz="2800" b="0" i="1" smtClean="0">
                                  <a:latin typeface="Cambria Math" panose="02040503050406030204" pitchFamily="18" charset="0"/>
                                </a:rPr>
                                <m:t>′</m:t>
                              </m:r>
                            </m:sup>
                          </m:sSup>
                        </m:e>
                      </m:d>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𝑚𝑎𝑥𝑚𝑖𝑛</m:t>
                      </m:r>
                      <m:sSubSup>
                        <m:sSubSupPr>
                          <m:ctrlPr>
                            <a:rPr lang="en-US" altLang="zh-CN" sz="2800" b="0" i="1" smtClean="0">
                              <a:latin typeface="Cambria Math" panose="02040503050406030204" pitchFamily="18" charset="0"/>
                            </a:rPr>
                          </m:ctrlPr>
                        </m:sSubSupPr>
                        <m:e>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oMath>
                  </m:oMathPara>
                </a14:m>
                <a:endParaRPr lang="en-US" altLang="zh-CN" sz="2800" dirty="0"/>
              </a:p>
              <a:p>
                <a:pPr marL="0" indent="0">
                  <a:buNone/>
                </a:pPr>
                <a:r>
                  <a:rPr lang="zh-CN" altLang="en-US" sz="2800" dirty="0"/>
                  <a:t>倒角距离</a:t>
                </a:r>
                <a:endParaRPr lang="en-US" altLang="zh-CN" sz="2800" dirty="0"/>
              </a:p>
              <a:p>
                <a:pPr marL="0" indent="0">
                  <a:buNone/>
                </a:pPr>
                <a:r>
                  <a:rPr lang="zh-CN" altLang="en-US" sz="2400" dirty="0"/>
                  <a:t>与豪斯多夫距离不同，最后不取最大值，取平均值。</a:t>
                </a:r>
                <a:endParaRPr lang="en-US" altLang="zh-CN" sz="2400" dirty="0"/>
              </a:p>
              <a:p>
                <a:pPr marL="0" indent="0" algn="ctr">
                  <a:buNone/>
                </a:pPr>
                <a14:m>
                  <m:oMath xmlns:m="http://schemas.openxmlformats.org/officeDocument/2006/math">
                    <m:sSub>
                      <m:sSubPr>
                        <m:ctrlPr>
                          <a:rPr lang="en-US" altLang="zh-CN" sz="2800" i="1" smtClean="0">
                            <a:latin typeface="Cambria Math" panose="02040503050406030204" pitchFamily="18" charset="0"/>
                          </a:rPr>
                        </m:ctrlPr>
                      </m:sSubPr>
                      <m:e>
                        <m:r>
                          <a:rPr lang="en-US" altLang="zh-CN" sz="2800" i="1">
                            <a:latin typeface="Cambria Math" panose="02040503050406030204" pitchFamily="18" charset="0"/>
                          </a:rPr>
                          <m:t>𝐷</m:t>
                        </m:r>
                      </m:e>
                      <m:sub>
                        <m:r>
                          <a:rPr lang="en-US" altLang="zh-CN" sz="2800" b="0" i="1" smtClean="0">
                            <a:latin typeface="Cambria Math" panose="02040503050406030204" pitchFamily="18" charset="0"/>
                          </a:rPr>
                          <m:t>𝑐</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𝑆</m:t>
                    </m:r>
                    <m:r>
                      <a:rPr lang="en-US" altLang="zh-CN" sz="2800" b="0" i="1" smtClean="0">
                        <a:latin typeface="Cambria Math" panose="02040503050406030204" pitchFamily="18" charset="0"/>
                      </a:rPr>
                      <m:t>′)</m:t>
                    </m:r>
                  </m:oMath>
                </a14:m>
                <a:r>
                  <a:rPr lang="en-US" altLang="zh-CN" sz="2800" dirty="0"/>
                  <a:t> = </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i="1">
                                <a:latin typeface="Cambria Math" panose="02040503050406030204" pitchFamily="18" charset="0"/>
                              </a:rPr>
                            </m:ctrlPr>
                          </m:sSubPr>
                          <m:e>
                            <m:d>
                              <m:dPr>
                                <m:begChr m:val="|"/>
                                <m:endChr m:val="|"/>
                                <m:ctrlPr>
                                  <a:rPr lang="en-US" altLang="zh-CN" sz="2800" i="1">
                                    <a:latin typeface="Cambria Math" panose="02040503050406030204" pitchFamily="18" charset="0"/>
                                  </a:rPr>
                                </m:ctrlPr>
                              </m:dPr>
                              <m:e>
                                <m:d>
                                  <m:dPr>
                                    <m:begChr m:val="|"/>
                                    <m:endChr m:val="|"/>
                                    <m:ctrlPr>
                                      <a:rPr lang="en-US" altLang="zh-CN" sz="2800" i="1">
                                        <a:latin typeface="Cambria Math" panose="02040503050406030204" pitchFamily="18" charset="0"/>
                                      </a:rPr>
                                    </m:ctrlPr>
                                  </m:dPr>
                                  <m:e>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𝑆</m:t>
                                        </m:r>
                                      </m:e>
                                      <m:sup>
                                        <m:r>
                                          <a:rPr lang="en-US" altLang="zh-CN" sz="2800" i="1">
                                            <a:latin typeface="Cambria Math" panose="02040503050406030204" pitchFamily="18" charset="0"/>
                                          </a:rPr>
                                          <m:t>′</m:t>
                                        </m:r>
                                      </m:sup>
                                    </m:sSup>
                                  </m:e>
                                </m:d>
                              </m:e>
                            </m:d>
                          </m:e>
                          <m:sub>
                            <m:r>
                              <a:rPr lang="en-US" altLang="zh-CN" sz="2800" b="0" i="1" smtClean="0">
                                <a:latin typeface="Cambria Math" panose="02040503050406030204" pitchFamily="18" charset="0"/>
                              </a:rPr>
                              <m:t>0</m:t>
                            </m:r>
                          </m:sub>
                        </m:sSub>
                      </m:den>
                    </m:f>
                    <m:r>
                      <a:rPr lang="en-US" altLang="zh-CN" sz="2800" b="0" i="1" smtClean="0">
                        <a:latin typeface="Cambria Math" panose="02040503050406030204" pitchFamily="18" charset="0"/>
                      </a:rPr>
                      <m:t>(</m:t>
                    </m:r>
                    <m:nary>
                      <m:naryPr>
                        <m:chr m:val="∑"/>
                        <m:supHide m:val="on"/>
                        <m:ctrlPr>
                          <a:rPr lang="en-US" altLang="zh-CN" sz="2800" b="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𝑦</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𝑆</m:t>
                        </m:r>
                        <m:r>
                          <a:rPr lang="en-US" altLang="zh-CN" sz="2800" b="0" i="1" smtClean="0">
                            <a:latin typeface="Cambria Math" panose="02040503050406030204" pitchFamily="18" charset="0"/>
                            <a:ea typeface="Cambria Math" panose="02040503050406030204" pitchFamily="18" charset="0"/>
                          </a:rPr>
                          <m:t>′</m:t>
                        </m:r>
                      </m:sub>
                      <m:sup/>
                      <m:e>
                        <m:sSubSup>
                          <m:sSubSupPr>
                            <m:ctrlPr>
                              <a:rPr lang="en-US" altLang="zh-CN" sz="2800" b="0" i="1" smtClean="0">
                                <a:latin typeface="Cambria Math" panose="02040503050406030204" pitchFamily="18" charset="0"/>
                              </a:rPr>
                            </m:ctrlPr>
                          </m:sSubSupPr>
                          <m:e>
                            <m:r>
                              <m:rPr>
                                <m:sty m:val="p"/>
                              </m:rPr>
                              <a:rPr lang="en-US" altLang="zh-CN" sz="2800">
                                <a:latin typeface="Cambria Math" panose="02040503050406030204" pitchFamily="18" charset="0"/>
                              </a:rPr>
                              <m:t>min</m:t>
                            </m:r>
                            <m:r>
                              <a:rPr lang="en-US" altLang="zh-CN" sz="2800" i="1">
                                <a:latin typeface="Cambria Math" panose="02040503050406030204" pitchFamily="18" charset="0"/>
                              </a:rPr>
                              <m:t>⁡||</m:t>
                            </m:r>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r>
                              <a:rPr lang="en-US" altLang="zh-CN" sz="2800" i="1">
                                <a:latin typeface="Cambria Math" panose="02040503050406030204" pitchFamily="18" charset="0"/>
                              </a:rPr>
                              <m:t>||</m:t>
                            </m:r>
                          </m:e>
                          <m:sub>
                            <m:r>
                              <a:rPr lang="en-US" altLang="zh-CN" sz="2800" b="0" i="1" smtClean="0">
                                <a:latin typeface="Cambria Math" panose="02040503050406030204" pitchFamily="18" charset="0"/>
                              </a:rPr>
                              <m:t>2</m:t>
                            </m:r>
                          </m:sub>
                          <m:sup>
                            <m:r>
                              <a:rPr lang="en-US" altLang="zh-CN" sz="2800" b="0" i="1" smtClean="0">
                                <a:latin typeface="Cambria Math" panose="02040503050406030204" pitchFamily="18" charset="0"/>
                              </a:rPr>
                              <m:t>2</m:t>
                            </m:r>
                          </m:sup>
                        </m:sSubSup>
                      </m:e>
                    </m:nary>
                    <m:r>
                      <a:rPr lang="en-US" altLang="zh-CN" sz="2800" b="0" i="1" smtClean="0">
                        <a:latin typeface="Cambria Math" panose="02040503050406030204" pitchFamily="18" charset="0"/>
                      </a:rPr>
                      <m:t>)</m:t>
                    </m:r>
                  </m:oMath>
                </a14:m>
                <a:endParaRPr lang="en-US" altLang="zh-CN" sz="2800" dirty="0"/>
              </a:p>
              <a:p>
                <a:pPr marL="0" indent="0" algn="ctr">
                  <a:buNone/>
                </a:pPr>
                <a:r>
                  <a:rPr lang="en-US" altLang="zh-CN" sz="2800" dirty="0"/>
                  <a:t>Count(</a:t>
                </a:r>
                <a14:m>
                  <m:oMath xmlns:m="http://schemas.openxmlformats.org/officeDocument/2006/math">
                    <m:r>
                      <a:rPr lang="en-US" altLang="zh-CN" sz="2800" i="1" dirty="0" smtClean="0">
                        <a:latin typeface="Cambria Math" panose="02040503050406030204" pitchFamily="18" charset="0"/>
                      </a:rPr>
                      <m:t>𝑆</m:t>
                    </m:r>
                  </m:oMath>
                </a14:m>
                <a:r>
                  <a:rPr lang="en-US" altLang="zh-CN" sz="2800" dirty="0"/>
                  <a:t>,</a:t>
                </a:r>
                <a14:m>
                  <m:oMath xmlns:m="http://schemas.openxmlformats.org/officeDocument/2006/math">
                    <m:r>
                      <a:rPr lang="en-US" altLang="zh-CN" sz="2800" i="1" dirty="0" smtClean="0">
                        <a:latin typeface="Cambria Math" panose="02040503050406030204" pitchFamily="18" charset="0"/>
                      </a:rPr>
                      <m:t>𝑆</m:t>
                    </m:r>
                    <m:r>
                      <a:rPr lang="en-US" altLang="zh-CN" sz="2800" i="1" dirty="0" smtClean="0">
                        <a:latin typeface="Cambria Math" panose="02040503050406030204" pitchFamily="18" charset="0"/>
                      </a:rPr>
                      <m:t>’</m:t>
                    </m:r>
                  </m:oMath>
                </a14:m>
                <a:r>
                  <a:rPr lang="en-US" altLang="zh-CN" sz="2800" dirty="0"/>
                  <a:t>) = </a:t>
                </a:r>
                <a14:m>
                  <m:oMath xmlns:m="http://schemas.openxmlformats.org/officeDocument/2006/math">
                    <m:nary>
                      <m:naryPr>
                        <m:chr m:val="∑"/>
                        <m:supHide m:val="on"/>
                        <m:ctrlPr>
                          <a:rPr lang="en-US" altLang="zh-CN" sz="2800" i="1" smtClean="0">
                            <a:latin typeface="Cambria Math" panose="02040503050406030204" pitchFamily="18" charset="0"/>
                          </a:rPr>
                        </m:ctrlPr>
                      </m:naryPr>
                      <m:sub>
                        <m:r>
                          <m:rPr>
                            <m:brk m:alnAt="7"/>
                          </m:rPr>
                          <a:rPr lang="en-US" altLang="zh-CN" sz="2800" b="0" i="1" smtClean="0">
                            <a:latin typeface="Cambria Math" panose="02040503050406030204" pitchFamily="18" charset="0"/>
                          </a:rPr>
                          <m:t>𝑦</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𝑆</m:t>
                        </m:r>
                        <m:r>
                          <a:rPr lang="en-US" altLang="zh-CN" sz="2800" b="0" i="1" smtClean="0">
                            <a:latin typeface="Cambria Math" panose="02040503050406030204" pitchFamily="18" charset="0"/>
                            <a:ea typeface="Cambria Math" panose="02040503050406030204" pitchFamily="18" charset="0"/>
                          </a:rPr>
                          <m:t>′</m:t>
                        </m:r>
                      </m:sub>
                      <m:sup/>
                      <m:e>
                        <m:r>
                          <a:rPr lang="en-US" altLang="zh-CN" sz="2800" b="0" i="1" smtClean="0">
                            <a:latin typeface="Cambria Math" panose="02040503050406030204" pitchFamily="18" charset="0"/>
                          </a:rPr>
                          <m:t>1[</m:t>
                        </m:r>
                        <m:sSub>
                          <m:sSubPr>
                            <m:ctrlPr>
                              <a:rPr lang="en-US" altLang="zh-CN" sz="2800" b="0" i="1" smtClean="0">
                                <a:latin typeface="Cambria Math" panose="02040503050406030204" pitchFamily="18" charset="0"/>
                              </a:rPr>
                            </m:ctrlPr>
                          </m:sSubPr>
                          <m:e>
                            <m:func>
                              <m:funcPr>
                                <m:ctrlPr>
                                  <a:rPr lang="en-US" altLang="zh-CN" sz="2800" i="1">
                                    <a:latin typeface="Cambria Math" panose="02040503050406030204" pitchFamily="18" charset="0"/>
                                  </a:rPr>
                                </m:ctrlPr>
                              </m:funcPr>
                              <m:fName>
                                <m:r>
                                  <m:rPr>
                                    <m:sty m:val="p"/>
                                  </m:rPr>
                                  <a:rPr lang="en-US" altLang="zh-CN" sz="2800">
                                    <a:latin typeface="Cambria Math" panose="02040503050406030204" pitchFamily="18" charset="0"/>
                                  </a:rPr>
                                  <m:t>min</m:t>
                                </m:r>
                              </m:fName>
                              <m:e>
                                <m:d>
                                  <m:dPr>
                                    <m:begChr m:val="|"/>
                                    <m:endChr m:val="|"/>
                                    <m:ctrlPr>
                                      <a:rPr lang="en-US" altLang="zh-CN" sz="2800" i="1">
                                        <a:latin typeface="Cambria Math" panose="02040503050406030204" pitchFamily="18" charset="0"/>
                                      </a:rPr>
                                    </m:ctrlPr>
                                  </m:dPr>
                                  <m:e>
                                    <m:d>
                                      <m:dPr>
                                        <m:begChr m:val="|"/>
                                        <m:endChr m:val="|"/>
                                        <m:ctrlPr>
                                          <a:rPr lang="en-US" altLang="zh-CN" sz="2800" i="1">
                                            <a:latin typeface="Cambria Math" panose="02040503050406030204" pitchFamily="18" charset="0"/>
                                          </a:rPr>
                                        </m:ctrlPr>
                                      </m:dPr>
                                      <m:e>
                                        <m:r>
                                          <a:rPr lang="en-US" altLang="zh-CN" sz="2800" i="1">
                                            <a:latin typeface="Cambria Math" panose="02040503050406030204" pitchFamily="18" charset="0"/>
                                          </a:rPr>
                                          <m:t>𝑥</m:t>
                                        </m:r>
                                        <m:r>
                                          <a:rPr lang="en-US" altLang="zh-CN" sz="2800" i="1">
                                            <a:latin typeface="Cambria Math" panose="02040503050406030204" pitchFamily="18" charset="0"/>
                                          </a:rPr>
                                          <m:t>−</m:t>
                                        </m:r>
                                        <m:r>
                                          <a:rPr lang="en-US" altLang="zh-CN" sz="2800" i="1">
                                            <a:latin typeface="Cambria Math" panose="02040503050406030204" pitchFamily="18" charset="0"/>
                                          </a:rPr>
                                          <m:t>𝑦</m:t>
                                        </m:r>
                                      </m:e>
                                    </m:d>
                                  </m:e>
                                </m:d>
                              </m:e>
                            </m:func>
                          </m:e>
                          <m:sub>
                            <m:r>
                              <a:rPr lang="en-US" altLang="zh-CN" sz="2800" b="0" i="1" smtClean="0">
                                <a:latin typeface="Cambria Math" panose="02040503050406030204" pitchFamily="18" charset="0"/>
                              </a:rPr>
                              <m:t>2</m:t>
                            </m:r>
                          </m:sub>
                        </m:sSub>
                        <m:r>
                          <a:rPr lang="en-US" altLang="zh-CN" sz="2800" b="0" i="1" smtClean="0">
                            <a:latin typeface="Cambria Math" panose="02040503050406030204" pitchFamily="18" charset="0"/>
                          </a:rPr>
                          <m:t>&gt;</m:t>
                        </m:r>
                        <m:sSub>
                          <m:sSubPr>
                            <m:ctrlPr>
                              <a:rPr lang="en-US" altLang="zh-CN" sz="2800" b="0" i="1" smtClean="0">
                                <a:latin typeface="Cambria Math" panose="02040503050406030204" pitchFamily="18" charset="0"/>
                              </a:rPr>
                            </m:ctrlPr>
                          </m:sSubPr>
                          <m:e>
                            <m:r>
                              <a:rPr lang="en-US" altLang="zh-CN" sz="2800" i="1">
                                <a:latin typeface="Cambria Math" panose="02040503050406030204" pitchFamily="18" charset="0"/>
                              </a:rPr>
                              <m:t>𝑇</m:t>
                            </m:r>
                          </m:e>
                          <m:sub>
                            <m:r>
                              <a:rPr lang="en-US" altLang="zh-CN" sz="2800" i="1">
                                <a:latin typeface="Cambria Math" panose="02040503050406030204" pitchFamily="18" charset="0"/>
                              </a:rPr>
                              <m:t>𝑡h𝑟𝑒</m:t>
                            </m:r>
                          </m:sub>
                        </m:sSub>
                        <m:r>
                          <a:rPr lang="en-US" altLang="zh-CN" sz="2800" b="0" i="1" smtClean="0">
                            <a:latin typeface="Cambria Math" panose="02040503050406030204" pitchFamily="18" charset="0"/>
                          </a:rPr>
                          <m:t>]</m:t>
                        </m:r>
                      </m:e>
                    </m:nary>
                  </m:oMath>
                </a14:m>
                <a:endParaRPr lang="en-US" altLang="zh-CN" dirty="0"/>
              </a:p>
              <a:p>
                <a:pPr marL="0" indent="0" algn="ctr">
                  <a:buNone/>
                </a:pPr>
                <a:endParaRPr lang="en-US" altLang="zh-CN" dirty="0"/>
              </a:p>
              <a:p>
                <a:pPr marL="0" indent="0">
                  <a:buNone/>
                </a:pPr>
                <a:r>
                  <a:rPr lang="zh-CN" altLang="en-US" sz="1800" dirty="0"/>
                  <a:t>注 ：指示函数</a:t>
                </a:r>
                <a:r>
                  <a:rPr lang="en-US" altLang="zh-CN" sz="1800" dirty="0"/>
                  <a:t>1(</a:t>
                </a:r>
                <a14:m>
                  <m:oMath xmlns:m="http://schemas.openxmlformats.org/officeDocument/2006/math">
                    <m:r>
                      <a:rPr lang="en-US" altLang="zh-CN" sz="1800" i="1" smtClean="0">
                        <a:latin typeface="Cambria Math" panose="02040503050406030204" pitchFamily="18" charset="0"/>
                        <a:ea typeface="Cambria Math" panose="02040503050406030204" pitchFamily="18" charset="0"/>
                      </a:rPr>
                      <m:t>∙</m:t>
                    </m:r>
                  </m:oMath>
                </a14:m>
                <a:r>
                  <a:rPr lang="en-US" altLang="zh-CN" sz="1800" dirty="0"/>
                  <a:t>) </a:t>
                </a:r>
                <a:r>
                  <a:rPr lang="zh-CN" altLang="en-US" sz="1800" dirty="0"/>
                  <a:t>类似分段函数，当符合条件时取公式计算方式，不符合条件时为</a:t>
                </a:r>
                <a:r>
                  <a:rPr lang="en-US" altLang="zh-CN" sz="1800" dirty="0"/>
                  <a:t>0</a:t>
                </a:r>
                <a:r>
                  <a:rPr lang="zh-CN" altLang="en-US" sz="1800" dirty="0"/>
                  <a:t>。</a:t>
                </a:r>
                <a:endParaRPr lang="en-US" altLang="zh-CN" sz="1800" dirty="0"/>
              </a:p>
              <a:p>
                <a:pPr marL="0" indent="0">
                  <a:buNone/>
                </a:pPr>
                <a:r>
                  <a:rPr lang="zh-CN" altLang="en-US" sz="1800" dirty="0"/>
                  <a:t>       倒角距离主要用于点云重建或者</a:t>
                </a:r>
                <a:r>
                  <a:rPr lang="en-US" altLang="zh-CN" sz="1800" dirty="0"/>
                  <a:t>3D</a:t>
                </a:r>
                <a:r>
                  <a:rPr lang="zh-CN" altLang="en-US" sz="1800" dirty="0"/>
                  <a:t>重建工作。如果该距离比较大，则说明两组点云区别较大；如果距离较小，则说明重建效果好。</a:t>
                </a:r>
              </a:p>
              <a:p>
                <a:pPr marL="0" indent="0">
                  <a:buNone/>
                </a:pPr>
                <a:r>
                  <a:rPr lang="en-US" altLang="zh-CN" sz="2800" dirty="0"/>
                  <a:t>               </a:t>
                </a:r>
              </a:p>
              <a:p>
                <a:pPr marL="0" indent="0">
                  <a:buNone/>
                </a:pPr>
                <a:endParaRPr lang="zh-CN" altLang="en-US" dirty="0"/>
              </a:p>
            </p:txBody>
          </p:sp>
        </mc:Choice>
        <mc:Fallback>
          <p:sp>
            <p:nvSpPr>
              <p:cNvPr id="3" name="内容占位符 2">
                <a:extLst>
                  <a:ext uri="{FF2B5EF4-FFF2-40B4-BE49-F238E27FC236}">
                    <a16:creationId xmlns:a16="http://schemas.microsoft.com/office/drawing/2014/main" id="{B4A65FB9-E281-14A9-F95C-DD046C498D61}"/>
                  </a:ext>
                </a:extLst>
              </p:cNvPr>
              <p:cNvSpPr>
                <a:spLocks noGrp="1" noRot="1" noChangeAspect="1" noMove="1" noResize="1" noEditPoints="1" noAdjustHandles="1" noChangeArrowheads="1" noChangeShapeType="1" noTextEdit="1"/>
              </p:cNvSpPr>
              <p:nvPr>
                <p:ph idx="1"/>
              </p:nvPr>
            </p:nvSpPr>
            <p:spPr>
              <a:blipFill>
                <a:blip r:embed="rId3"/>
                <a:stretch>
                  <a:fillRect l="-1178" t="-1188" r="-393" b="-8076"/>
                </a:stretch>
              </a:blipFill>
            </p:spPr>
            <p:txBody>
              <a:bodyPr/>
              <a:lstStyle/>
              <a:p>
                <a:r>
                  <a:rPr lang="zh-CN" altLang="en-US">
                    <a:noFill/>
                  </a:rPr>
                  <a:t> </a:t>
                </a:r>
              </a:p>
            </p:txBody>
          </p:sp>
        </mc:Fallback>
      </mc:AlternateContent>
      <p:pic>
        <p:nvPicPr>
          <p:cNvPr id="4" name="Picture 2" descr="图2">
            <a:extLst>
              <a:ext uri="{FF2B5EF4-FFF2-40B4-BE49-F238E27FC236}">
                <a16:creationId xmlns:a16="http://schemas.microsoft.com/office/drawing/2014/main" id="{709BA3EE-ECD1-88FC-D135-A7AE33E600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254058" y="1052514"/>
            <a:ext cx="2692136" cy="2428775"/>
          </a:xfrm>
          <a:prstGeom prst="rect">
            <a:avLst/>
          </a:prstGeom>
          <a:noFill/>
          <a:ln w="9525">
            <a:noFill/>
          </a:ln>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8050E17D-6575-D92E-4017-DCB41117327D}"/>
              </a:ext>
            </a:extLst>
          </p:cNvPr>
          <p:cNvSpPr txBox="1"/>
          <p:nvPr/>
        </p:nvSpPr>
        <p:spPr>
          <a:xfrm>
            <a:off x="9104363" y="3481289"/>
            <a:ext cx="2991525" cy="369332"/>
          </a:xfrm>
          <a:prstGeom prst="rect">
            <a:avLst/>
          </a:prstGeom>
          <a:noFill/>
        </p:spPr>
        <p:txBody>
          <a:bodyPr wrap="none" rtlCol="0">
            <a:spAutoFit/>
          </a:bodyPr>
          <a:lstStyle/>
          <a:p>
            <a:r>
              <a:rPr lang="en-US" altLang="zh-CN" dirty="0"/>
              <a:t>Fig 3 </a:t>
            </a:r>
            <a:r>
              <a:rPr lang="en-US" altLang="zh-CN" dirty="0" err="1"/>
              <a:t>Housdorff</a:t>
            </a:r>
            <a:r>
              <a:rPr lang="en-US" altLang="zh-CN" dirty="0"/>
              <a:t> Distance</a:t>
            </a:r>
            <a:endParaRPr lang="zh-CN" altLang="en-US" dirty="0"/>
          </a:p>
        </p:txBody>
      </p:sp>
    </p:spTree>
    <p:extLst>
      <p:ext uri="{BB962C8B-B14F-4D97-AF65-F5344CB8AC3E}">
        <p14:creationId xmlns:p14="http://schemas.microsoft.com/office/powerpoint/2010/main" val="3215676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07BAA-C8D9-CE6E-8742-DB4F39FDC4D8}"/>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113822F-CC6F-03C7-2E43-19B5A661FA2E}"/>
                  </a:ext>
                </a:extLst>
              </p:cNvPr>
              <p:cNvSpPr>
                <a:spLocks noGrp="1"/>
              </p:cNvSpPr>
              <p:nvPr>
                <p:ph idx="1"/>
              </p:nvPr>
            </p:nvSpPr>
            <p:spPr/>
            <p:txBody>
              <a:bodyPr/>
              <a:lstStyle/>
              <a:p>
                <a:r>
                  <a:rPr lang="zh-CN" altLang="en-US" dirty="0"/>
                  <a:t>点簇生成攻击算法。</a:t>
                </a:r>
                <a:endParaRPr lang="en-US" altLang="zh-CN" dirty="0"/>
              </a:p>
              <a:p>
                <a:pPr marL="0" indent="0">
                  <a:buNone/>
                </a:pPr>
                <a:r>
                  <a:rPr lang="zh-CN" altLang="en-US" dirty="0"/>
                  <a:t>算法公式：   </a:t>
                </a:r>
                <a:r>
                  <a:rPr lang="en-US" altLang="zh-CN" dirty="0"/>
                  <a:t>min f(</a:t>
                </a:r>
                <a14:m>
                  <m:oMath xmlns:m="http://schemas.openxmlformats.org/officeDocument/2006/math">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en-US" altLang="zh-CN" dirty="0"/>
                  <a:t>) + </a:t>
                </a:r>
                <a14:m>
                  <m:oMath xmlns:m="http://schemas.openxmlformats.org/officeDocument/2006/math">
                    <m:r>
                      <a:rPr lang="zh-CN" altLang="en-US" i="1" smtClean="0">
                        <a:latin typeface="Cambria Math" panose="02040503050406030204" pitchFamily="18" charset="0"/>
                      </a:rPr>
                      <m:t>𝜆</m:t>
                    </m:r>
                  </m:oMath>
                </a14:m>
                <a:r>
                  <a:rPr lang="en-US" altLang="zh-CN" dirty="0"/>
                  <a:t>(</a:t>
                </a:r>
                <a14:m>
                  <m:oMath xmlns:m="http://schemas.openxmlformats.org/officeDocument/2006/math">
                    <m:nary>
                      <m:naryPr>
                        <m:chr m:val="∑"/>
                        <m:supHide m:val="on"/>
                        <m:ctrlPr>
                          <a:rPr lang="en-US" altLang="zh-CN"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𝑖</m:t>
                        </m:r>
                      </m:sub>
                      <m:sup/>
                      <m:e>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𝐷</m:t>
                            </m:r>
                          </m:e>
                          <m:sub>
                            <m:r>
                              <a:rPr lang="en-US" altLang="zh-CN" b="0" i="1" dirty="0" smtClean="0">
                                <a:latin typeface="Cambria Math" panose="02040503050406030204" pitchFamily="18" charset="0"/>
                              </a:rPr>
                              <m:t>𝑓𝑎𝑟</m:t>
                            </m:r>
                          </m:sub>
                        </m:sSub>
                        <m:d>
                          <m:dPr>
                            <m:ctrlPr>
                              <a:rPr lang="en-US" altLang="zh-CN" b="0" i="1" dirty="0" smtClean="0">
                                <a:latin typeface="Cambria Math" panose="02040503050406030204" pitchFamily="18" charset="0"/>
                              </a:rPr>
                            </m:ctrlPr>
                          </m:dPr>
                          <m:e>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𝑆</m:t>
                                </m:r>
                              </m:e>
                              <m:sub>
                                <m:r>
                                  <a:rPr lang="en-US" altLang="zh-CN" i="1" dirty="0">
                                    <a:latin typeface="Cambria Math" panose="02040503050406030204" pitchFamily="18" charset="0"/>
                                  </a:rPr>
                                  <m:t>𝑖</m:t>
                                </m:r>
                              </m:sub>
                            </m:sSub>
                          </m:e>
                        </m:d>
                        <m:r>
                          <a:rPr lang="en-US" altLang="zh-CN" b="0" i="1" dirty="0" smtClean="0">
                            <a:latin typeface="Cambria Math" panose="02040503050406030204" pitchFamily="18" charset="0"/>
                          </a:rPr>
                          <m:t>+</m:t>
                        </m:r>
                        <m:r>
                          <a:rPr lang="zh-CN" altLang="en-US" b="0" i="1" dirty="0" smtClean="0">
                            <a:latin typeface="Cambria Math" panose="02040503050406030204" pitchFamily="18" charset="0"/>
                          </a:rPr>
                          <m:t>𝜇</m:t>
                        </m:r>
                        <m:r>
                          <a:rPr lang="zh-CN" altLang="en-US"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𝐶</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𝑆</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𝑆</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e>
                    </m:nary>
                  </m:oMath>
                </a14:m>
                <a:r>
                  <a:rPr lang="en-US" altLang="zh-CN" dirty="0"/>
                  <a:t>)</a:t>
                </a:r>
              </a:p>
              <a:p>
                <a:pPr marL="0" indent="0">
                  <a:buNone/>
                </a:pPr>
                <a:r>
                  <a:rPr lang="en-US" altLang="zh-CN" dirty="0"/>
                  <a:t>Farthest Distance:  </a:t>
                </a:r>
                <a:r>
                  <a:rPr lang="zh-CN" altLang="en-US" dirty="0"/>
                  <a:t>两个集合间的</a:t>
                </a: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𝑙</m:t>
                        </m:r>
                      </m:e>
                      <m:sub>
                        <m:r>
                          <a:rPr lang="en-US" altLang="zh-CN" i="1" dirty="0">
                            <a:latin typeface="Cambria Math" panose="02040503050406030204" pitchFamily="18" charset="0"/>
                          </a:rPr>
                          <m:t>2</m:t>
                        </m:r>
                      </m:sub>
                    </m:sSub>
                    <m:r>
                      <a:rPr lang="en-US" altLang="zh-CN" b="0" i="1" dirty="0" smtClean="0">
                        <a:latin typeface="Cambria Math" panose="02040503050406030204" pitchFamily="18" charset="0"/>
                      </a:rPr>
                      <m:t>  </m:t>
                    </m:r>
                  </m:oMath>
                </a14:m>
                <a:r>
                  <a:rPr lang="zh-CN" altLang="en-US" dirty="0"/>
                  <a:t>范式衡量</a:t>
                </a:r>
                <a:endParaRPr lang="en-US" altLang="zh-CN" dirty="0"/>
              </a:p>
              <a:p>
                <a:pPr marL="0" indent="0" algn="ctr">
                  <a:buNone/>
                </a:pPr>
                <a14:m>
                  <m:oMath xmlns:m="http://schemas.openxmlformats.org/officeDocument/2006/math">
                    <m:sSub>
                      <m:sSubPr>
                        <m:ctrlPr>
                          <a:rPr lang="en-US" altLang="zh-CN" i="1" dirty="0" smtClean="0">
                            <a:latin typeface="Cambria Math" panose="02040503050406030204" pitchFamily="18" charset="0"/>
                          </a:rPr>
                        </m:ctrlPr>
                      </m:sSubPr>
                      <m:e>
                        <m:r>
                          <a:rPr lang="en-US" altLang="zh-CN" i="1" dirty="0">
                            <a:latin typeface="Cambria Math" panose="02040503050406030204" pitchFamily="18" charset="0"/>
                          </a:rPr>
                          <m:t>𝐷</m:t>
                        </m:r>
                      </m:e>
                      <m:sub>
                        <m:r>
                          <a:rPr lang="en-US" altLang="zh-CN" b="0" i="1" dirty="0" smtClean="0">
                            <a:latin typeface="Cambria Math" panose="02040503050406030204" pitchFamily="18" charset="0"/>
                          </a:rPr>
                          <m:t>𝑓𝑎𝑟</m:t>
                        </m:r>
                      </m:sub>
                    </m:sSub>
                    <m:d>
                      <m:dPr>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𝑆</m:t>
                        </m:r>
                      </m:e>
                    </m:d>
                  </m:oMath>
                </a14:m>
                <a:r>
                  <a:rPr lang="en-US" altLang="zh-CN" dirty="0"/>
                  <a:t>  = max</a:t>
                </a:r>
                <a14:m>
                  <m:oMath xmlns:m="http://schemas.openxmlformats.org/officeDocument/2006/math">
                    <m:sSub>
                      <m:sSubPr>
                        <m:ctrlPr>
                          <a:rPr lang="en-US" altLang="zh-CN" i="1" smtClean="0">
                            <a:latin typeface="Cambria Math" panose="02040503050406030204" pitchFamily="18" charset="0"/>
                          </a:rPr>
                        </m:ctrlPr>
                      </m:sSubPr>
                      <m:e>
                        <m:r>
                          <m:rPr>
                            <m:nor/>
                          </m:rPr>
                          <a:rPr lang="en-US" altLang="zh-CN" b="0" i="0" smtClean="0">
                            <a:latin typeface="Cambria Math" panose="02040503050406030204" pitchFamily="18" charset="0"/>
                          </a:rPr>
                          <m:t>||</m:t>
                        </m:r>
                        <m:r>
                          <m:rPr>
                            <m:nor/>
                          </m:rPr>
                          <a:rPr lang="en-US" altLang="zh-CN" dirty="0"/>
                          <m:t>x</m:t>
                        </m:r>
                        <m:r>
                          <m:rPr>
                            <m:nor/>
                          </m:rPr>
                          <a:rPr lang="en-US" altLang="zh-CN" dirty="0"/>
                          <m:t>−</m:t>
                        </m:r>
                        <m:r>
                          <m:rPr>
                            <m:nor/>
                          </m:rPr>
                          <a:rPr lang="en-US" altLang="zh-CN" dirty="0"/>
                          <m:t>y</m:t>
                        </m:r>
                        <m:r>
                          <a:rPr lang="en-US" altLang="zh-CN" i="1" dirty="0" smtClean="0">
                            <a:latin typeface="Cambria Math" panose="02040503050406030204" pitchFamily="18" charset="0"/>
                          </a:rPr>
                          <m:t>|</m:t>
                        </m:r>
                        <m:r>
                          <a:rPr lang="en-US" altLang="zh-CN" i="1" dirty="0">
                            <a:latin typeface="Cambria Math" panose="02040503050406030204" pitchFamily="18" charset="0"/>
                          </a:rPr>
                          <m:t>|</m:t>
                        </m:r>
                      </m:e>
                      <m:sub>
                        <m:r>
                          <a:rPr lang="en-US" altLang="zh-CN" b="0" i="1" smtClean="0">
                            <a:latin typeface="Cambria Math" panose="02040503050406030204" pitchFamily="18" charset="0"/>
                          </a:rPr>
                          <m:t>2</m:t>
                        </m:r>
                      </m:sub>
                    </m:sSub>
                  </m:oMath>
                </a14:m>
                <a:endParaRPr lang="en-US" altLang="zh-CN" dirty="0"/>
              </a:p>
              <a:p>
                <a:pPr marL="0" indent="0">
                  <a:buNone/>
                </a:pPr>
                <a:r>
                  <a:rPr lang="en-US" altLang="zh-CN" dirty="0"/>
                  <a:t>Chamfer</a:t>
                </a:r>
                <a:r>
                  <a:rPr lang="zh-CN" altLang="en-US" dirty="0"/>
                  <a:t> </a:t>
                </a:r>
                <a:r>
                  <a:rPr lang="en-US" altLang="zh-CN" dirty="0"/>
                  <a:t>Distance:</a:t>
                </a:r>
              </a:p>
              <a:p>
                <a:pPr marL="0" indent="0">
                  <a:buNone/>
                </a:pPr>
                <a:r>
                  <a:rPr lang="en-US" altLang="zh-CN" dirty="0"/>
                  <a:t>			</a:t>
                </a:r>
                <a14:m>
                  <m:oMath xmlns:m="http://schemas.openxmlformats.org/officeDocument/2006/math">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𝐷</m:t>
                        </m:r>
                      </m:e>
                      <m:sub>
                        <m:r>
                          <a:rPr lang="en-US" altLang="zh-CN" b="0" i="1" dirty="0" smtClean="0">
                            <a:latin typeface="Cambria Math" panose="02040503050406030204" pitchFamily="18" charset="0"/>
                          </a:rPr>
                          <m:t>𝐶</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i="1" dirty="0">
                            <a:latin typeface="Cambria Math" panose="02040503050406030204" pitchFamily="18" charset="0"/>
                          </a:rPr>
                          <m:t>𝑆</m:t>
                        </m:r>
                      </m:e>
                      <m:sub>
                        <m:r>
                          <a:rPr lang="en-US" altLang="zh-CN" b="0" i="1" dirty="0" smtClean="0">
                            <a:latin typeface="Cambria Math" panose="02040503050406030204" pitchFamily="18" charset="0"/>
                          </a:rPr>
                          <m:t>0</m:t>
                        </m:r>
                      </m:sub>
                    </m:sSub>
                    <m:r>
                      <a:rPr lang="en-US" altLang="zh-CN" b="0" i="1" dirty="0" smtClean="0">
                        <a:latin typeface="Cambria Math" panose="02040503050406030204" pitchFamily="18" charset="0"/>
                      </a:rPr>
                      <m:t>,</m:t>
                    </m:r>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𝑆</m:t>
                        </m:r>
                      </m:e>
                      <m:sub>
                        <m:r>
                          <a:rPr lang="en-US" altLang="zh-CN" b="0" i="1" dirty="0" smtClean="0">
                            <a:latin typeface="Cambria Math" panose="02040503050406030204" pitchFamily="18" charset="0"/>
                          </a:rPr>
                          <m:t>𝑖</m:t>
                        </m:r>
                      </m:sub>
                    </m:sSub>
                    <m:r>
                      <a:rPr lang="en-US" altLang="zh-CN" b="0" i="1" dirty="0" smtClean="0">
                        <a:latin typeface="Cambria Math" panose="02040503050406030204" pitchFamily="18" charset="0"/>
                      </a:rPr>
                      <m:t>)</m:t>
                    </m:r>
                  </m:oMath>
                </a14:m>
                <a:r>
                  <a:rPr lang="en-US" altLang="zh-CN" dirty="0"/>
                  <a:t> </a:t>
                </a:r>
                <a14:m>
                  <m:oMath xmlns:m="http://schemas.openxmlformats.org/officeDocument/2006/math">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sSub>
                          <m:sSubPr>
                            <m:ctrlPr>
                              <a:rPr lang="en-US" altLang="zh-CN" i="1">
                                <a:latin typeface="Cambria Math" panose="02040503050406030204" pitchFamily="18" charset="0"/>
                              </a:rPr>
                            </m:ctrlPr>
                          </m:sSubPr>
                          <m:e>
                            <m:d>
                              <m:dPr>
                                <m:begChr m:val="|"/>
                                <m:endChr m:val="|"/>
                                <m:ctrlPr>
                                  <a:rPr lang="en-US" altLang="zh-CN" i="1">
                                    <a:latin typeface="Cambria Math" panose="02040503050406030204" pitchFamily="18" charset="0"/>
                                  </a:rPr>
                                </m:ctrlPr>
                              </m:dPr>
                              <m:e>
                                <m:d>
                                  <m:dPr>
                                    <m:begChr m:val="|"/>
                                    <m:endChr m:val="|"/>
                                    <m:ctrlPr>
                                      <a:rPr lang="en-US" altLang="zh-CN" i="1">
                                        <a:latin typeface="Cambria Math" panose="02040503050406030204" pitchFamily="18" charset="0"/>
                                      </a:rPr>
                                    </m:ctrlPr>
                                  </m:dPr>
                                  <m:e>
                                    <m:sSup>
                                      <m:sSupPr>
                                        <m:ctrlPr>
                                          <a:rPr lang="en-US" altLang="zh-CN" i="1">
                                            <a:latin typeface="Cambria Math" panose="02040503050406030204" pitchFamily="18" charset="0"/>
                                          </a:rPr>
                                        </m:ctrlPr>
                                      </m:sSupPr>
                                      <m:e>
                                        <m:r>
                                          <a:rPr lang="en-US" altLang="zh-CN" i="1">
                                            <a:latin typeface="Cambria Math" panose="02040503050406030204" pitchFamily="18" charset="0"/>
                                          </a:rPr>
                                          <m:t>𝑆</m:t>
                                        </m:r>
                                      </m:e>
                                      <m:sup>
                                        <m:r>
                                          <a:rPr lang="en-US" altLang="zh-CN" i="1">
                                            <a:latin typeface="Cambria Math" panose="02040503050406030204" pitchFamily="18" charset="0"/>
                                          </a:rPr>
                                          <m:t>′</m:t>
                                        </m:r>
                                      </m:sup>
                                    </m:sSup>
                                  </m:e>
                                </m:d>
                              </m:e>
                            </m:d>
                          </m:e>
                          <m:sub>
                            <m:r>
                              <a:rPr lang="en-US" altLang="zh-CN" i="1">
                                <a:latin typeface="Cambria Math" panose="02040503050406030204" pitchFamily="18" charset="0"/>
                              </a:rPr>
                              <m:t>0</m:t>
                            </m:r>
                          </m:sub>
                        </m:sSub>
                      </m:den>
                    </m:f>
                    <m:r>
                      <a:rPr lang="en-US" altLang="zh-CN" i="1">
                        <a:latin typeface="Cambria Math" panose="02040503050406030204" pitchFamily="18" charset="0"/>
                      </a:rPr>
                      <m:t>(</m:t>
                    </m:r>
                    <m:nary>
                      <m:naryPr>
                        <m:chr m:val="∑"/>
                        <m:supHide m:val="on"/>
                        <m:ctrlPr>
                          <a:rPr lang="en-US" altLang="zh-CN" i="1">
                            <a:latin typeface="Cambria Math" panose="02040503050406030204" pitchFamily="18" charset="0"/>
                          </a:rPr>
                        </m:ctrlPr>
                      </m:naryPr>
                      <m:sub>
                        <m:r>
                          <m:rPr>
                            <m:brk m:alnAt="7"/>
                          </m:rPr>
                          <a:rPr lang="en-US" altLang="zh-CN" i="1">
                            <a:latin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𝑆</m:t>
                        </m:r>
                        <m:r>
                          <a:rPr lang="en-US" altLang="zh-CN" i="1">
                            <a:latin typeface="Cambria Math" panose="02040503050406030204" pitchFamily="18" charset="0"/>
                            <a:ea typeface="Cambria Math" panose="02040503050406030204" pitchFamily="18" charset="0"/>
                          </a:rPr>
                          <m:t>′</m:t>
                        </m:r>
                      </m:sub>
                      <m:sup/>
                      <m:e>
                        <m:sSubSup>
                          <m:sSubSupPr>
                            <m:ctrlPr>
                              <a:rPr lang="en-US" altLang="zh-CN" i="1">
                                <a:latin typeface="Cambria Math" panose="02040503050406030204" pitchFamily="18" charset="0"/>
                              </a:rPr>
                            </m:ctrlPr>
                          </m:sSubSupPr>
                          <m:e>
                            <m:r>
                              <m:rPr>
                                <m:sty m:val="p"/>
                              </m:rPr>
                              <a:rPr lang="en-US" altLang="zh-CN">
                                <a:latin typeface="Cambria Math" panose="02040503050406030204" pitchFamily="18" charset="0"/>
                              </a:rPr>
                              <m:t>min</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e>
                          <m:sub>
                            <m:r>
                              <a:rPr lang="en-US" altLang="zh-CN" i="1">
                                <a:latin typeface="Cambria Math" panose="02040503050406030204" pitchFamily="18" charset="0"/>
                              </a:rPr>
                              <m:t>2</m:t>
                            </m:r>
                          </m:sub>
                          <m:sup>
                            <m:r>
                              <a:rPr lang="en-US" altLang="zh-CN" i="1">
                                <a:latin typeface="Cambria Math" panose="02040503050406030204" pitchFamily="18" charset="0"/>
                              </a:rPr>
                              <m:t>2</m:t>
                            </m:r>
                          </m:sup>
                        </m:sSubSup>
                      </m:e>
                    </m:nary>
                    <m:r>
                      <a:rPr lang="en-US" altLang="zh-CN" i="1">
                        <a:latin typeface="Cambria Math" panose="02040503050406030204" pitchFamily="18" charset="0"/>
                      </a:rPr>
                      <m:t>)</m:t>
                    </m:r>
                  </m:oMath>
                </a14:m>
                <a:endParaRPr lang="en-US" altLang="zh-CN" dirty="0"/>
              </a:p>
              <a:p>
                <a:pPr marL="0" indent="0">
                  <a:buNone/>
                </a:pPr>
                <a:r>
                  <a:rPr lang="zh-CN" altLang="en-US" sz="2800" dirty="0"/>
                  <a:t>初始点簇通过</a:t>
                </a:r>
                <a:r>
                  <a:rPr lang="en-US" altLang="zh-CN" sz="2800" dirty="0"/>
                  <a:t>DBSCAN</a:t>
                </a:r>
                <a:r>
                  <a:rPr lang="zh-CN" altLang="en-US" sz="2800" dirty="0"/>
                  <a:t>聚簇得到</a:t>
                </a:r>
                <a:r>
                  <a:rPr lang="en-US" altLang="zh-CN" sz="2800" dirty="0"/>
                  <a:t>Target</a:t>
                </a:r>
                <a:r>
                  <a:rPr lang="zh-CN" altLang="en-US" sz="2800" dirty="0"/>
                  <a:t>模型的 </a:t>
                </a:r>
                <a:r>
                  <a:rPr lang="en-US" altLang="zh-CN" sz="2800" dirty="0"/>
                  <a:t>critical </a:t>
                </a:r>
                <a:r>
                  <a:rPr lang="zh-CN" altLang="en-US" sz="2800" dirty="0"/>
                  <a:t>点。</a:t>
                </a:r>
                <a:endParaRPr lang="en-US" altLang="zh-CN" sz="2800" dirty="0"/>
              </a:p>
              <a:p>
                <a:pPr marL="0" indent="0">
                  <a:buNone/>
                </a:pPr>
                <a:r>
                  <a:rPr lang="en-US" altLang="zh-CN" sz="2400" dirty="0"/>
                  <a:t>Critical </a:t>
                </a:r>
                <a:r>
                  <a:rPr lang="zh-CN" altLang="en-US" sz="2400" dirty="0"/>
                  <a:t>点 一般表示对目标对象形状有大影响的位置点。</a:t>
                </a:r>
                <a:endParaRPr lang="en-US" altLang="zh-CN" sz="2400" dirty="0"/>
              </a:p>
              <a:p>
                <a:pPr marL="0" indent="0">
                  <a:buNone/>
                </a:pPr>
                <a:r>
                  <a:rPr lang="zh-CN" altLang="en-US" sz="2400" dirty="0"/>
                  <a:t>一般为关键点或凸点。</a:t>
                </a:r>
                <a:endParaRPr lang="en-US" altLang="zh-CN" sz="2400" dirty="0"/>
              </a:p>
              <a:p>
                <a:pPr marL="0" indent="0">
                  <a:buNone/>
                </a:pPr>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A113822F-CC6F-03C7-2E43-19B5A661FA2E}"/>
                  </a:ext>
                </a:extLst>
              </p:cNvPr>
              <p:cNvSpPr>
                <a:spLocks noGrp="1" noRot="1" noChangeAspect="1" noMove="1" noResize="1" noEditPoints="1" noAdjustHandles="1" noChangeArrowheads="1" noChangeShapeType="1" noTextEdit="1"/>
              </p:cNvSpPr>
              <p:nvPr>
                <p:ph idx="1"/>
              </p:nvPr>
            </p:nvSpPr>
            <p:spPr>
              <a:blipFill>
                <a:blip r:embed="rId2"/>
                <a:stretch>
                  <a:fillRect l="-1458" t="-1544" b="-79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17845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F1465-1ADF-4159-1320-7004C008C8E9}"/>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p:sp>
        <p:nvSpPr>
          <p:cNvPr id="3" name="内容占位符 2">
            <a:extLst>
              <a:ext uri="{FF2B5EF4-FFF2-40B4-BE49-F238E27FC236}">
                <a16:creationId xmlns:a16="http://schemas.microsoft.com/office/drawing/2014/main" id="{1C815EC7-E0EA-EB65-F418-ED995ECD1385}"/>
              </a:ext>
            </a:extLst>
          </p:cNvPr>
          <p:cNvSpPr>
            <a:spLocks noGrp="1"/>
          </p:cNvSpPr>
          <p:nvPr>
            <p:ph idx="1"/>
          </p:nvPr>
        </p:nvSpPr>
        <p:spPr/>
        <p:txBody>
          <a:bodyPr/>
          <a:lstStyle/>
          <a:p>
            <a:r>
              <a:rPr lang="zh-CN" altLang="en-US" dirty="0"/>
              <a:t>算法过程：</a:t>
            </a:r>
            <a:endParaRPr lang="en-US" altLang="zh-CN" dirty="0"/>
          </a:p>
          <a:p>
            <a:endParaRPr lang="en-US" altLang="zh-CN" dirty="0"/>
          </a:p>
          <a:p>
            <a:pPr marL="514350" indent="-514350">
              <a:buFont typeface="+mj-lt"/>
              <a:buAutoNum type="arabicPeriod"/>
            </a:pPr>
            <a:r>
              <a:rPr lang="zh-CN" altLang="en-US" sz="2400" dirty="0"/>
              <a:t>获取目标类别的关键位置。</a:t>
            </a:r>
            <a:endParaRPr lang="en-US" altLang="zh-CN" sz="2400" dirty="0"/>
          </a:p>
          <a:p>
            <a:pPr marL="514350" indent="-514350">
              <a:buFont typeface="+mj-lt"/>
              <a:buAutoNum type="arabicPeriod"/>
            </a:pPr>
            <a:r>
              <a:rPr lang="zh-CN" altLang="en-US" sz="2400" dirty="0"/>
              <a:t>通过</a:t>
            </a:r>
            <a:r>
              <a:rPr lang="en-US" altLang="zh-CN" sz="2400" dirty="0"/>
              <a:t>DBSCAN</a:t>
            </a:r>
            <a:r>
              <a:rPr lang="zh-CN" altLang="en-US" sz="2400" dirty="0"/>
              <a:t>算法获取关键位置的点簇集合。</a:t>
            </a:r>
            <a:endParaRPr lang="en-US" altLang="zh-CN" sz="2400" dirty="0"/>
          </a:p>
          <a:p>
            <a:pPr marL="514350" indent="-514350">
              <a:buFont typeface="+mj-lt"/>
              <a:buAutoNum type="arabicPeriod"/>
            </a:pPr>
            <a:r>
              <a:rPr lang="zh-CN" altLang="en-US" sz="2400" dirty="0"/>
              <a:t>选取</a:t>
            </a:r>
            <a:r>
              <a:rPr lang="en-US" altLang="zh-CN" sz="2400" dirty="0"/>
              <a:t>K</a:t>
            </a:r>
            <a:r>
              <a:rPr lang="zh-CN" altLang="en-US" sz="2400" dirty="0"/>
              <a:t>个最大的点簇集合作为初始点集。</a:t>
            </a:r>
            <a:endParaRPr lang="en-US" altLang="zh-CN" sz="2400" dirty="0"/>
          </a:p>
          <a:p>
            <a:pPr marL="514350" indent="-514350">
              <a:buFont typeface="+mj-lt"/>
              <a:buAutoNum type="arabicPeriod"/>
            </a:pPr>
            <a:r>
              <a:rPr lang="zh-CN" altLang="en-US" sz="2400" dirty="0"/>
              <a:t>优化“算法公式”部分，获得最优的点簇位置和形状。</a:t>
            </a:r>
          </a:p>
        </p:txBody>
      </p:sp>
    </p:spTree>
    <p:extLst>
      <p:ext uri="{BB962C8B-B14F-4D97-AF65-F5344CB8AC3E}">
        <p14:creationId xmlns:p14="http://schemas.microsoft.com/office/powerpoint/2010/main" val="6973067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F24543-9E0F-70B0-C557-79B41EB6D1F7}"/>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9DE3A65-4954-3174-DC4A-9A608646E37B}"/>
                  </a:ext>
                </a:extLst>
              </p:cNvPr>
              <p:cNvSpPr>
                <a:spLocks noGrp="1"/>
              </p:cNvSpPr>
              <p:nvPr>
                <p:ph idx="1"/>
              </p:nvPr>
            </p:nvSpPr>
            <p:spPr/>
            <p:txBody>
              <a:bodyPr/>
              <a:lstStyle/>
              <a:p>
                <a:r>
                  <a:rPr lang="zh-CN" altLang="en-US" dirty="0"/>
                  <a:t>对抗样本</a:t>
                </a:r>
                <a:endParaRPr lang="en-US" altLang="zh-CN" dirty="0"/>
              </a:p>
              <a:p>
                <a:pPr marL="0" indent="0">
                  <a:buNone/>
                </a:pPr>
                <a:r>
                  <a:rPr lang="zh-CN" altLang="en-US" sz="2400" dirty="0"/>
                  <a:t>攻击算法：</a:t>
                </a:r>
                <a:endParaRPr lang="en-US" altLang="zh-CN" sz="2400" dirty="0"/>
              </a:p>
              <a:p>
                <a:pPr marL="0" indent="0" algn="ctr">
                  <a:buNone/>
                </a:pPr>
                <a:r>
                  <a:rPr lang="en-US" altLang="zh-CN" sz="2400" dirty="0"/>
                  <a:t>Min f(</a:t>
                </a:r>
                <a14:m>
                  <m:oMath xmlns:m="http://schemas.openxmlformats.org/officeDocument/2006/math">
                    <m:sSup>
                      <m:sSupPr>
                        <m:ctrlPr>
                          <a:rPr lang="en-US" altLang="zh-CN" sz="2400" i="1" dirty="0" smtClean="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m:t>
                        </m:r>
                      </m:sup>
                    </m:sSup>
                  </m:oMath>
                </a14:m>
                <a:r>
                  <a:rPr lang="en-US" altLang="zh-CN" sz="2400" dirty="0"/>
                  <a:t>) + </a:t>
                </a:r>
                <a14:m>
                  <m:oMath xmlns:m="http://schemas.openxmlformats.org/officeDocument/2006/math">
                    <m:r>
                      <a:rPr lang="zh-CN" altLang="en-US" sz="2400" i="1" smtClean="0">
                        <a:latin typeface="Cambria Math" panose="02040503050406030204" pitchFamily="18" charset="0"/>
                      </a:rPr>
                      <m:t>𝜆</m:t>
                    </m:r>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𝑖</m:t>
                        </m:r>
                      </m:sub>
                      <m:sup/>
                      <m:e>
                        <m:sSub>
                          <m:sSubPr>
                            <m:ctrlPr>
                              <a:rPr lang="en-US" altLang="zh-CN" sz="2400" b="0" i="1" smtClean="0">
                                <a:latin typeface="Cambria Math" panose="02040503050406030204" pitchFamily="18" charset="0"/>
                              </a:rPr>
                            </m:ctrlPr>
                          </m:sSubPr>
                          <m:e>
                            <m:r>
                              <a:rPr lang="en-US" altLang="zh-CN" sz="2400" i="1">
                                <a:latin typeface="Cambria Math" panose="02040503050406030204" pitchFamily="18" charset="0"/>
                              </a:rPr>
                              <m:t>𝐷</m:t>
                            </m:r>
                          </m:e>
                          <m:sub>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𝐿</m:t>
                                </m:r>
                              </m:e>
                              <m:sub>
                                <m:r>
                                  <a:rPr lang="en-US" altLang="zh-CN" sz="2400" b="0" i="1" smtClean="0">
                                    <a:latin typeface="Cambria Math" panose="02040503050406030204" pitchFamily="18" charset="0"/>
                                  </a:rPr>
                                  <m:t>2</m:t>
                                </m:r>
                              </m:sub>
                            </m:sSub>
                          </m:sub>
                        </m:sSub>
                        <m:d>
                          <m:dPr>
                            <m:ctrlPr>
                              <a:rPr lang="en-US" altLang="zh-CN" sz="2400" b="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e>
                        </m:d>
                      </m:e>
                    </m:nary>
                    <m:r>
                      <a:rPr lang="en-US" altLang="zh-CN" sz="2400" b="0" i="1" smtClean="0">
                        <a:latin typeface="Cambria Math" panose="02040503050406030204" pitchFamily="18" charset="0"/>
                      </a:rPr>
                      <m:t>+</m:t>
                    </m:r>
                    <m:r>
                      <a:rPr lang="zh-CN" altLang="en-US" sz="2400" b="0" i="1" smtClean="0">
                        <a:latin typeface="Cambria Math" panose="02040503050406030204" pitchFamily="18" charset="0"/>
                      </a:rPr>
                      <m:t>𝜇</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oMath>
                </a14:m>
                <a:r>
                  <a:rPr lang="en-US" altLang="zh-CN" sz="2400" dirty="0"/>
                  <a:t> </a:t>
                </a:r>
              </a:p>
              <a:p>
                <a:pPr marL="0" indent="0">
                  <a:buNone/>
                </a:pPr>
                <a14:m>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𝑆</m:t>
                        </m:r>
                      </m:e>
                      <m:sub>
                        <m:r>
                          <a:rPr lang="en-US" altLang="zh-CN" sz="2400" b="0" i="1" smtClean="0">
                            <a:latin typeface="Cambria Math" panose="02040503050406030204" pitchFamily="18" charset="0"/>
                          </a:rPr>
                          <m:t>0</m:t>
                        </m:r>
                      </m:sub>
                    </m:sSub>
                  </m:oMath>
                </a14:m>
                <a:r>
                  <a:rPr lang="zh-CN" altLang="en-US" sz="2400" dirty="0"/>
                  <a:t> 是原对象，</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𝑆</m:t>
                        </m:r>
                      </m:e>
                      <m:sub>
                        <m:r>
                          <a:rPr lang="en-US" altLang="zh-CN" sz="2400" i="1">
                            <a:latin typeface="Cambria Math" panose="02040503050406030204" pitchFamily="18" charset="0"/>
                          </a:rPr>
                          <m:t>𝑖</m:t>
                        </m:r>
                      </m:sub>
                    </m:sSub>
                  </m:oMath>
                </a14:m>
                <a:r>
                  <a:rPr lang="zh-CN" altLang="en-US" sz="2400" dirty="0"/>
                  <a:t> 是第</a:t>
                </a:r>
                <a:r>
                  <a:rPr lang="en-US" altLang="zh-CN" sz="2400" dirty="0" err="1"/>
                  <a:t>i</a:t>
                </a:r>
                <a:r>
                  <a:rPr lang="zh-CN" altLang="en-US" sz="2400" dirty="0"/>
                  <a:t>个攻击点簇。</a:t>
                </a:r>
                <a:endParaRPr lang="en-US" altLang="zh-CN" sz="2400" dirty="0"/>
              </a:p>
              <a:p>
                <a:pPr marL="0" indent="0">
                  <a:buNone/>
                </a:pPr>
                <a:endParaRPr lang="en-US" altLang="zh-CN" sz="2400" dirty="0"/>
              </a:p>
              <a:p>
                <a:pPr marL="0" indent="0">
                  <a:buNone/>
                </a:pPr>
                <a:r>
                  <a:rPr lang="zh-CN" altLang="en-US" sz="2400" dirty="0"/>
                  <a:t>对抗样本生成步骤：</a:t>
                </a:r>
                <a:endParaRPr lang="en-US" altLang="zh-CN" sz="2400" dirty="0"/>
              </a:p>
              <a:p>
                <a:pPr marL="457200" indent="-457200">
                  <a:buAutoNum type="arabicPeriod"/>
                </a:pPr>
                <a:r>
                  <a:rPr lang="zh-CN" altLang="en-US" sz="2400" dirty="0"/>
                  <a:t>在目标类别中获取关键点。</a:t>
                </a:r>
                <a:endParaRPr lang="en-US" altLang="zh-CN" sz="2400" dirty="0"/>
              </a:p>
              <a:p>
                <a:pPr marL="457200" indent="-457200">
                  <a:buAutoNum type="arabicPeriod"/>
                </a:pPr>
                <a:r>
                  <a:rPr lang="zh-CN" altLang="en-US" sz="2400" dirty="0"/>
                  <a:t>使用</a:t>
                </a:r>
                <a:r>
                  <a:rPr lang="en-US" altLang="zh-CN" sz="2400" dirty="0"/>
                  <a:t>DBSCAN</a:t>
                </a:r>
                <a:r>
                  <a:rPr lang="zh-CN" altLang="en-US" sz="2400" dirty="0"/>
                  <a:t>聚簇关键点位置的点集。</a:t>
                </a:r>
                <a:endParaRPr lang="en-US" altLang="zh-CN" sz="2400" dirty="0"/>
              </a:p>
              <a:p>
                <a:pPr marL="457200" indent="-457200">
                  <a:buAutoNum type="arabicPeriod"/>
                </a:pPr>
                <a:r>
                  <a:rPr lang="zh-CN" altLang="en-US" sz="2400" dirty="0"/>
                  <a:t>选择有意义的对象点集，与初始点集中心位置重合。</a:t>
                </a:r>
                <a:endParaRPr lang="en-US" altLang="zh-CN" sz="2400" dirty="0"/>
              </a:p>
              <a:p>
                <a:pPr marL="457200" indent="-457200">
                  <a:buAutoNum type="arabicPeriod"/>
                </a:pPr>
                <a:r>
                  <a:rPr lang="zh-CN" altLang="en-US" sz="2400" dirty="0"/>
                  <a:t>优化上述公式，获得点簇的最终位置和形状。</a:t>
                </a:r>
                <a:endParaRPr lang="en-US" altLang="zh-CN" sz="2400" dirty="0"/>
              </a:p>
              <a:p>
                <a:pPr marL="0" indent="0">
                  <a:buNone/>
                </a:pPr>
                <a:endParaRPr lang="zh-CN" altLang="en-US" dirty="0"/>
              </a:p>
            </p:txBody>
          </p:sp>
        </mc:Choice>
        <mc:Fallback xmlns="">
          <p:sp>
            <p:nvSpPr>
              <p:cNvPr id="3" name="内容占位符 2">
                <a:extLst>
                  <a:ext uri="{FF2B5EF4-FFF2-40B4-BE49-F238E27FC236}">
                    <a16:creationId xmlns:a16="http://schemas.microsoft.com/office/drawing/2014/main" id="{49DE3A65-4954-3174-DC4A-9A608646E37B}"/>
                  </a:ext>
                </a:extLst>
              </p:cNvPr>
              <p:cNvSpPr>
                <a:spLocks noGrp="1" noRot="1" noChangeAspect="1" noMove="1" noResize="1" noEditPoints="1" noAdjustHandles="1" noChangeArrowheads="1" noChangeShapeType="1" noTextEdit="1"/>
              </p:cNvSpPr>
              <p:nvPr>
                <p:ph idx="1"/>
              </p:nvPr>
            </p:nvSpPr>
            <p:spPr>
              <a:blipFill>
                <a:blip r:embed="rId2"/>
                <a:stretch>
                  <a:fillRect l="-1346" t="-15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560341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148DEC-8620-353B-8C96-A3FC2B7E60B9}"/>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p:sp>
        <p:nvSpPr>
          <p:cNvPr id="3" name="内容占位符 2">
            <a:extLst>
              <a:ext uri="{FF2B5EF4-FFF2-40B4-BE49-F238E27FC236}">
                <a16:creationId xmlns:a16="http://schemas.microsoft.com/office/drawing/2014/main" id="{EA51592F-6FFA-D63F-317E-9842881FAFCA}"/>
              </a:ext>
            </a:extLst>
          </p:cNvPr>
          <p:cNvSpPr>
            <a:spLocks noGrp="1"/>
          </p:cNvSpPr>
          <p:nvPr>
            <p:ph idx="1"/>
          </p:nvPr>
        </p:nvSpPr>
        <p:spPr/>
        <p:txBody>
          <a:bodyPr/>
          <a:lstStyle/>
          <a:p>
            <a:pPr marL="0" indent="0">
              <a:buNone/>
            </a:pPr>
            <a:r>
              <a:rPr lang="zh-CN" altLang="en-US" dirty="0"/>
              <a:t>数据集</a:t>
            </a:r>
            <a:r>
              <a:rPr lang="en-US" altLang="zh-CN" dirty="0"/>
              <a:t>&amp;3D</a:t>
            </a:r>
            <a:r>
              <a:rPr lang="zh-CN" altLang="en-US" dirty="0"/>
              <a:t>模型</a:t>
            </a:r>
            <a:endParaRPr lang="en-US" altLang="zh-CN" dirty="0"/>
          </a:p>
          <a:p>
            <a:r>
              <a:rPr lang="en-US" altLang="zh-CN" dirty="0"/>
              <a:t>ModelNet40</a:t>
            </a:r>
            <a:r>
              <a:rPr lang="zh-CN" altLang="en-US" dirty="0"/>
              <a:t>数据集</a:t>
            </a:r>
            <a:endParaRPr lang="en-US" altLang="zh-CN" dirty="0"/>
          </a:p>
          <a:p>
            <a:endParaRPr lang="zh-CN" altLang="en-US" dirty="0"/>
          </a:p>
        </p:txBody>
      </p:sp>
    </p:spTree>
    <p:extLst>
      <p:ext uri="{BB962C8B-B14F-4D97-AF65-F5344CB8AC3E}">
        <p14:creationId xmlns:p14="http://schemas.microsoft.com/office/powerpoint/2010/main" val="11424433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59906-CBDD-8005-E3A4-947CC5B13989}"/>
              </a:ext>
            </a:extLst>
          </p:cNvPr>
          <p:cNvSpPr>
            <a:spLocks noGrp="1"/>
          </p:cNvSpPr>
          <p:nvPr>
            <p:ph type="title"/>
          </p:nvPr>
        </p:nvSpPr>
        <p:spPr/>
        <p:txBody>
          <a:bodyPr/>
          <a:lstStyle/>
          <a:p>
            <a:r>
              <a:rPr lang="zh-CN" altLang="en-US" sz="4000" dirty="0"/>
              <a:t>程序分析</a:t>
            </a:r>
            <a:br>
              <a:rPr lang="en-US" altLang="zh-CN" sz="4000" dirty="0"/>
            </a:br>
            <a:endParaRPr lang="zh-CN" altLang="en-US" dirty="0"/>
          </a:p>
        </p:txBody>
      </p:sp>
      <p:pic>
        <p:nvPicPr>
          <p:cNvPr id="5" name="内容占位符 4">
            <a:extLst>
              <a:ext uri="{FF2B5EF4-FFF2-40B4-BE49-F238E27FC236}">
                <a16:creationId xmlns:a16="http://schemas.microsoft.com/office/drawing/2014/main" id="{C8F3ADC8-0DF6-C881-78E9-4771FF260ED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03881" y="915983"/>
            <a:ext cx="9984238" cy="6284228"/>
          </a:xfrm>
        </p:spPr>
      </p:pic>
    </p:spTree>
    <p:extLst>
      <p:ext uri="{BB962C8B-B14F-4D97-AF65-F5344CB8AC3E}">
        <p14:creationId xmlns:p14="http://schemas.microsoft.com/office/powerpoint/2010/main" val="3220131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BCCA95-3458-6AD1-2835-B8BA3B3F42A9}"/>
              </a:ext>
            </a:extLst>
          </p:cNvPr>
          <p:cNvSpPr>
            <a:spLocks noGrp="1"/>
          </p:cNvSpPr>
          <p:nvPr>
            <p:ph type="title"/>
          </p:nvPr>
        </p:nvSpPr>
        <p:spPr/>
        <p:txBody>
          <a:bodyPr/>
          <a:lstStyle/>
          <a:p>
            <a:r>
              <a:rPr lang="zh-CN" altLang="en-US" sz="4000" dirty="0"/>
              <a:t>程序分析</a:t>
            </a:r>
            <a:br>
              <a:rPr lang="en-US" altLang="zh-CN" sz="4000" dirty="0"/>
            </a:br>
            <a:endParaRPr lang="zh-CN" altLang="en-US" dirty="0"/>
          </a:p>
        </p:txBody>
      </p:sp>
      <p:pic>
        <p:nvPicPr>
          <p:cNvPr id="5" name="内容占位符 4">
            <a:extLst>
              <a:ext uri="{FF2B5EF4-FFF2-40B4-BE49-F238E27FC236}">
                <a16:creationId xmlns:a16="http://schemas.microsoft.com/office/drawing/2014/main" id="{70CF4B0D-3CE4-8F89-64C3-4C98A3940D1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7745" y="1196975"/>
            <a:ext cx="11353793" cy="5545570"/>
          </a:xfrm>
        </p:spPr>
      </p:pic>
    </p:spTree>
    <p:extLst>
      <p:ext uri="{BB962C8B-B14F-4D97-AF65-F5344CB8AC3E}">
        <p14:creationId xmlns:p14="http://schemas.microsoft.com/office/powerpoint/2010/main" val="27398907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B5406-3B1E-1C51-A212-3251804BF050}"/>
              </a:ext>
            </a:extLst>
          </p:cNvPr>
          <p:cNvSpPr>
            <a:spLocks noGrp="1"/>
          </p:cNvSpPr>
          <p:nvPr>
            <p:ph type="title"/>
          </p:nvPr>
        </p:nvSpPr>
        <p:spPr/>
        <p:txBody>
          <a:bodyPr/>
          <a:lstStyle/>
          <a:p>
            <a:r>
              <a:rPr lang="zh-CN" altLang="en-US" sz="4000" dirty="0"/>
              <a:t>程序分析</a:t>
            </a:r>
            <a:endParaRPr lang="zh-CN" altLang="en-US" dirty="0"/>
          </a:p>
        </p:txBody>
      </p:sp>
      <p:pic>
        <p:nvPicPr>
          <p:cNvPr id="5" name="内容占位符 4">
            <a:extLst>
              <a:ext uri="{FF2B5EF4-FFF2-40B4-BE49-F238E27FC236}">
                <a16:creationId xmlns:a16="http://schemas.microsoft.com/office/drawing/2014/main" id="{2A784644-05DE-6D1E-FBAA-FFFADB1AD5E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74178" y="1215447"/>
            <a:ext cx="10445168" cy="5508151"/>
          </a:xfrm>
        </p:spPr>
      </p:pic>
    </p:spTree>
    <p:extLst>
      <p:ext uri="{BB962C8B-B14F-4D97-AF65-F5344CB8AC3E}">
        <p14:creationId xmlns:p14="http://schemas.microsoft.com/office/powerpoint/2010/main" val="223555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D0D994-96D5-2628-B6DB-7EBC0774CC55}"/>
              </a:ext>
            </a:extLst>
          </p:cNvPr>
          <p:cNvSpPr>
            <a:spLocks noGrp="1"/>
          </p:cNvSpPr>
          <p:nvPr>
            <p:ph type="title"/>
          </p:nvPr>
        </p:nvSpPr>
        <p:spPr/>
        <p:txBody>
          <a:bodyPr/>
          <a:lstStyle/>
          <a:p>
            <a:r>
              <a:rPr lang="zh-CN" altLang="en-US" sz="4000" dirty="0"/>
              <a:t>程序分析</a:t>
            </a:r>
            <a:endParaRPr lang="zh-CN" altLang="en-US" dirty="0"/>
          </a:p>
        </p:txBody>
      </p:sp>
      <p:pic>
        <p:nvPicPr>
          <p:cNvPr id="5" name="内容占位符 4">
            <a:extLst>
              <a:ext uri="{FF2B5EF4-FFF2-40B4-BE49-F238E27FC236}">
                <a16:creationId xmlns:a16="http://schemas.microsoft.com/office/drawing/2014/main" id="{9D096E97-93C7-3AF1-A2B4-10BD7AD1C0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6216" y="1064366"/>
            <a:ext cx="11879568" cy="5565033"/>
          </a:xfrm>
        </p:spPr>
      </p:pic>
    </p:spTree>
    <p:extLst>
      <p:ext uri="{BB962C8B-B14F-4D97-AF65-F5344CB8AC3E}">
        <p14:creationId xmlns:p14="http://schemas.microsoft.com/office/powerpoint/2010/main" val="18307801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B9D89F-6833-4960-7C25-DDB875AA1DA3}"/>
              </a:ext>
            </a:extLst>
          </p:cNvPr>
          <p:cNvSpPr>
            <a:spLocks noGrp="1"/>
          </p:cNvSpPr>
          <p:nvPr>
            <p:ph type="title"/>
          </p:nvPr>
        </p:nvSpPr>
        <p:spPr/>
        <p:txBody>
          <a:bodyPr/>
          <a:lstStyle/>
          <a:p>
            <a:r>
              <a:rPr lang="zh-CN" altLang="en-US" sz="4000" dirty="0"/>
              <a:t>程序分析</a:t>
            </a:r>
            <a:endParaRPr lang="zh-CN" altLang="en-US" dirty="0"/>
          </a:p>
        </p:txBody>
      </p:sp>
      <p:pic>
        <p:nvPicPr>
          <p:cNvPr id="5" name="内容占位符 4">
            <a:extLst>
              <a:ext uri="{FF2B5EF4-FFF2-40B4-BE49-F238E27FC236}">
                <a16:creationId xmlns:a16="http://schemas.microsoft.com/office/drawing/2014/main" id="{2D497BBB-3690-60B1-7922-A72B641BA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4414" y="846714"/>
            <a:ext cx="7218204" cy="5927884"/>
          </a:xfrm>
        </p:spPr>
      </p:pic>
    </p:spTree>
    <p:extLst>
      <p:ext uri="{BB962C8B-B14F-4D97-AF65-F5344CB8AC3E}">
        <p14:creationId xmlns:p14="http://schemas.microsoft.com/office/powerpoint/2010/main" val="8422550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57DA4A-A51D-EE92-B532-79F6538AF7D2}"/>
              </a:ext>
            </a:extLst>
          </p:cNvPr>
          <p:cNvSpPr>
            <a:spLocks noGrp="1"/>
          </p:cNvSpPr>
          <p:nvPr>
            <p:ph type="title"/>
          </p:nvPr>
        </p:nvSpPr>
        <p:spPr/>
        <p:txBody>
          <a:bodyPr/>
          <a:lstStyle/>
          <a:p>
            <a:pPr algn="l"/>
            <a:r>
              <a:rPr lang="zh-CN" altLang="en-US" sz="2400" dirty="0"/>
              <a:t>报告提纲：</a:t>
            </a:r>
          </a:p>
        </p:txBody>
      </p:sp>
      <p:sp>
        <p:nvSpPr>
          <p:cNvPr id="3" name="内容占位符 2">
            <a:extLst>
              <a:ext uri="{FF2B5EF4-FFF2-40B4-BE49-F238E27FC236}">
                <a16:creationId xmlns:a16="http://schemas.microsoft.com/office/drawing/2014/main" id="{98872BD3-6A37-667B-9EFC-BF70BC452DEA}"/>
              </a:ext>
            </a:extLst>
          </p:cNvPr>
          <p:cNvSpPr>
            <a:spLocks noGrp="1"/>
          </p:cNvSpPr>
          <p:nvPr>
            <p:ph idx="1"/>
          </p:nvPr>
        </p:nvSpPr>
        <p:spPr/>
        <p:txBody>
          <a:bodyPr/>
          <a:lstStyle/>
          <a:p>
            <a:pPr algn="ctr"/>
            <a:endParaRPr lang="en-US" altLang="zh-CN" sz="2400" dirty="0"/>
          </a:p>
          <a:p>
            <a:pPr algn="ctr"/>
            <a:endParaRPr lang="en-US" altLang="zh-CN" sz="2400" dirty="0"/>
          </a:p>
          <a:p>
            <a:pPr algn="ctr"/>
            <a:endParaRPr lang="en-US" altLang="zh-CN" sz="2400" dirty="0"/>
          </a:p>
          <a:p>
            <a:pPr algn="ctr"/>
            <a:r>
              <a:rPr lang="zh-CN" altLang="en-US" sz="2400" dirty="0"/>
              <a:t>背景</a:t>
            </a:r>
            <a:endParaRPr lang="en-US" altLang="zh-CN" sz="2400" dirty="0"/>
          </a:p>
          <a:p>
            <a:pPr algn="ctr"/>
            <a:r>
              <a:rPr lang="en-US" altLang="zh-CN" sz="2400" dirty="0"/>
              <a:t>3d_adv_pc </a:t>
            </a:r>
            <a:r>
              <a:rPr lang="zh-CN" altLang="en-US" sz="2400" dirty="0"/>
              <a:t>论文解析</a:t>
            </a:r>
            <a:endParaRPr lang="en-US" altLang="zh-CN" sz="2400" dirty="0"/>
          </a:p>
          <a:p>
            <a:pPr algn="ctr"/>
            <a:r>
              <a:rPr lang="zh-CN" altLang="en-US" sz="2400" dirty="0"/>
              <a:t>实现程序分析</a:t>
            </a:r>
            <a:endParaRPr lang="en-US" altLang="zh-CN" sz="2400" dirty="0"/>
          </a:p>
          <a:p>
            <a:pPr algn="ctr"/>
            <a:r>
              <a:rPr lang="zh-CN" altLang="en-US" sz="2400" dirty="0"/>
              <a:t>实验部分</a:t>
            </a:r>
            <a:endParaRPr lang="en-US" altLang="zh-CN" sz="2400" dirty="0"/>
          </a:p>
          <a:p>
            <a:pPr algn="ctr"/>
            <a:r>
              <a:rPr lang="zh-CN" altLang="en-US" sz="2400" dirty="0"/>
              <a:t>总结</a:t>
            </a:r>
            <a:endParaRPr lang="en-US" altLang="zh-CN" sz="2400" dirty="0"/>
          </a:p>
          <a:p>
            <a:pPr algn="ctr"/>
            <a:endParaRPr lang="zh-CN" altLang="en-US" sz="2400" dirty="0"/>
          </a:p>
        </p:txBody>
      </p:sp>
    </p:spTree>
    <p:extLst>
      <p:ext uri="{BB962C8B-B14F-4D97-AF65-F5344CB8AC3E}">
        <p14:creationId xmlns:p14="http://schemas.microsoft.com/office/powerpoint/2010/main" val="26379979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A7CB3-7672-0C59-F7B9-C331CE8CE6F6}"/>
              </a:ext>
            </a:extLst>
          </p:cNvPr>
          <p:cNvSpPr>
            <a:spLocks noGrp="1"/>
          </p:cNvSpPr>
          <p:nvPr>
            <p:ph type="title"/>
          </p:nvPr>
        </p:nvSpPr>
        <p:spPr/>
        <p:txBody>
          <a:bodyPr/>
          <a:lstStyle/>
          <a:p>
            <a:r>
              <a:rPr lang="zh-CN" altLang="en-US" sz="4000" dirty="0"/>
              <a:t>程序分析</a:t>
            </a:r>
            <a:endParaRPr lang="zh-CN" altLang="en-US" dirty="0"/>
          </a:p>
        </p:txBody>
      </p:sp>
      <p:pic>
        <p:nvPicPr>
          <p:cNvPr id="5" name="内容占位符 4">
            <a:extLst>
              <a:ext uri="{FF2B5EF4-FFF2-40B4-BE49-F238E27FC236}">
                <a16:creationId xmlns:a16="http://schemas.microsoft.com/office/drawing/2014/main" id="{69D4DAD1-15D1-26A9-6544-BE43444511C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7048" y="855126"/>
            <a:ext cx="8733065" cy="5774273"/>
          </a:xfrm>
        </p:spPr>
      </p:pic>
    </p:spTree>
    <p:extLst>
      <p:ext uri="{BB962C8B-B14F-4D97-AF65-F5344CB8AC3E}">
        <p14:creationId xmlns:p14="http://schemas.microsoft.com/office/powerpoint/2010/main" val="21401935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6F4C86-60D3-8BEF-F732-4405CBC8F69C}"/>
              </a:ext>
            </a:extLst>
          </p:cNvPr>
          <p:cNvSpPr>
            <a:spLocks noGrp="1"/>
          </p:cNvSpPr>
          <p:nvPr>
            <p:ph type="title"/>
          </p:nvPr>
        </p:nvSpPr>
        <p:spPr/>
        <p:txBody>
          <a:bodyPr/>
          <a:lstStyle/>
          <a:p>
            <a:r>
              <a:rPr lang="zh-CN" altLang="en-US" dirty="0"/>
              <a:t>关键点集</a:t>
            </a:r>
          </a:p>
        </p:txBody>
      </p:sp>
      <p:pic>
        <p:nvPicPr>
          <p:cNvPr id="5" name="内容占位符 4">
            <a:extLst>
              <a:ext uri="{FF2B5EF4-FFF2-40B4-BE49-F238E27FC236}">
                <a16:creationId xmlns:a16="http://schemas.microsoft.com/office/drawing/2014/main" id="{0929DF89-36BB-96FB-CD9A-4D7D6F9E955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60580" y="1075471"/>
            <a:ext cx="2870840" cy="2525276"/>
          </a:xfrm>
        </p:spPr>
      </p:pic>
      <p:pic>
        <p:nvPicPr>
          <p:cNvPr id="7" name="图片 6">
            <a:extLst>
              <a:ext uri="{FF2B5EF4-FFF2-40B4-BE49-F238E27FC236}">
                <a16:creationId xmlns:a16="http://schemas.microsoft.com/office/drawing/2014/main" id="{8DC2254D-3198-5E1D-044B-9A3473CAD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67" y="1098429"/>
            <a:ext cx="2870839" cy="2479361"/>
          </a:xfrm>
          <a:prstGeom prst="rect">
            <a:avLst/>
          </a:prstGeom>
        </p:spPr>
      </p:pic>
      <p:pic>
        <p:nvPicPr>
          <p:cNvPr id="9" name="图片 8">
            <a:extLst>
              <a:ext uri="{FF2B5EF4-FFF2-40B4-BE49-F238E27FC236}">
                <a16:creationId xmlns:a16="http://schemas.microsoft.com/office/drawing/2014/main" id="{A19C650E-A271-5410-E0DB-B2AB839203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3094" y="1098429"/>
            <a:ext cx="2674216" cy="2479361"/>
          </a:xfrm>
          <a:prstGeom prst="rect">
            <a:avLst/>
          </a:prstGeom>
        </p:spPr>
      </p:pic>
      <p:pic>
        <p:nvPicPr>
          <p:cNvPr id="11" name="图片 10">
            <a:extLst>
              <a:ext uri="{FF2B5EF4-FFF2-40B4-BE49-F238E27FC236}">
                <a16:creationId xmlns:a16="http://schemas.microsoft.com/office/drawing/2014/main" id="{BDB85530-124E-5883-56CD-0F8CD7C720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67" y="3904841"/>
            <a:ext cx="2870839" cy="2460720"/>
          </a:xfrm>
          <a:prstGeom prst="rect">
            <a:avLst/>
          </a:prstGeom>
        </p:spPr>
      </p:pic>
      <p:pic>
        <p:nvPicPr>
          <p:cNvPr id="13" name="图片 12">
            <a:extLst>
              <a:ext uri="{FF2B5EF4-FFF2-40B4-BE49-F238E27FC236}">
                <a16:creationId xmlns:a16="http://schemas.microsoft.com/office/drawing/2014/main" id="{DB40A86F-21A3-46C7-A336-78A6CC9499F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89082" y="3904841"/>
            <a:ext cx="2613836" cy="2481980"/>
          </a:xfrm>
          <a:prstGeom prst="rect">
            <a:avLst/>
          </a:prstGeom>
        </p:spPr>
      </p:pic>
      <p:pic>
        <p:nvPicPr>
          <p:cNvPr id="15" name="图片 14">
            <a:extLst>
              <a:ext uri="{FF2B5EF4-FFF2-40B4-BE49-F238E27FC236}">
                <a16:creationId xmlns:a16="http://schemas.microsoft.com/office/drawing/2014/main" id="{DB6C694D-A80D-BB73-4037-8099A4723D7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3094" y="3904841"/>
            <a:ext cx="2674216" cy="2371017"/>
          </a:xfrm>
          <a:prstGeom prst="rect">
            <a:avLst/>
          </a:prstGeom>
        </p:spPr>
      </p:pic>
    </p:spTree>
    <p:extLst>
      <p:ext uri="{BB962C8B-B14F-4D97-AF65-F5344CB8AC3E}">
        <p14:creationId xmlns:p14="http://schemas.microsoft.com/office/powerpoint/2010/main" val="705381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54A9E4-0B9C-6EA6-EEFF-5265C8A1E013}"/>
              </a:ext>
            </a:extLst>
          </p:cNvPr>
          <p:cNvSpPr>
            <a:spLocks noGrp="1"/>
          </p:cNvSpPr>
          <p:nvPr>
            <p:ph type="title"/>
          </p:nvPr>
        </p:nvSpPr>
        <p:spPr/>
        <p:txBody>
          <a:bodyPr/>
          <a:lstStyle/>
          <a:p>
            <a:r>
              <a:rPr lang="zh-CN" altLang="en-US" dirty="0"/>
              <a:t>模型点云</a:t>
            </a:r>
          </a:p>
        </p:txBody>
      </p:sp>
      <p:pic>
        <p:nvPicPr>
          <p:cNvPr id="5" name="内容占位符 4">
            <a:extLst>
              <a:ext uri="{FF2B5EF4-FFF2-40B4-BE49-F238E27FC236}">
                <a16:creationId xmlns:a16="http://schemas.microsoft.com/office/drawing/2014/main" id="{3988F2D0-CAC5-4571-6284-902E39C55A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4386" y="1232752"/>
            <a:ext cx="3001248" cy="2196248"/>
          </a:xfrm>
        </p:spPr>
      </p:pic>
      <p:pic>
        <p:nvPicPr>
          <p:cNvPr id="7" name="图片 6">
            <a:extLst>
              <a:ext uri="{FF2B5EF4-FFF2-40B4-BE49-F238E27FC236}">
                <a16:creationId xmlns:a16="http://schemas.microsoft.com/office/drawing/2014/main" id="{F12D313E-BDDE-148B-56C7-B5F60B0F04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67" y="1232752"/>
            <a:ext cx="2995280" cy="2196248"/>
          </a:xfrm>
          <a:prstGeom prst="rect">
            <a:avLst/>
          </a:prstGeom>
        </p:spPr>
      </p:pic>
      <p:pic>
        <p:nvPicPr>
          <p:cNvPr id="9" name="图片 8">
            <a:extLst>
              <a:ext uri="{FF2B5EF4-FFF2-40B4-BE49-F238E27FC236}">
                <a16:creationId xmlns:a16="http://schemas.microsoft.com/office/drawing/2014/main" id="{2B13C3FB-6655-8E9F-C447-AC041E68B2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1610" y="3818467"/>
            <a:ext cx="2914024" cy="2098771"/>
          </a:xfrm>
          <a:prstGeom prst="rect">
            <a:avLst/>
          </a:prstGeom>
        </p:spPr>
      </p:pic>
      <p:pic>
        <p:nvPicPr>
          <p:cNvPr id="11" name="图片 10">
            <a:extLst>
              <a:ext uri="{FF2B5EF4-FFF2-40B4-BE49-F238E27FC236}">
                <a16:creationId xmlns:a16="http://schemas.microsoft.com/office/drawing/2014/main" id="{8633604B-62A0-545C-CD5F-D5B2AA579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67" y="3775166"/>
            <a:ext cx="2995280" cy="2168277"/>
          </a:xfrm>
          <a:prstGeom prst="rect">
            <a:avLst/>
          </a:prstGeom>
        </p:spPr>
      </p:pic>
      <p:pic>
        <p:nvPicPr>
          <p:cNvPr id="13" name="图片 12">
            <a:extLst>
              <a:ext uri="{FF2B5EF4-FFF2-40B4-BE49-F238E27FC236}">
                <a16:creationId xmlns:a16="http://schemas.microsoft.com/office/drawing/2014/main" id="{15660D0E-A9F6-F39F-11A8-26A813B812A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8724" y="1232752"/>
            <a:ext cx="3001248" cy="2232507"/>
          </a:xfrm>
          <a:prstGeom prst="rect">
            <a:avLst/>
          </a:prstGeom>
        </p:spPr>
      </p:pic>
      <p:pic>
        <p:nvPicPr>
          <p:cNvPr id="15" name="图片 14">
            <a:extLst>
              <a:ext uri="{FF2B5EF4-FFF2-40B4-BE49-F238E27FC236}">
                <a16:creationId xmlns:a16="http://schemas.microsoft.com/office/drawing/2014/main" id="{BC174340-4DEE-ADC1-63F6-F3D6D4CACF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8724" y="3818466"/>
            <a:ext cx="3289741" cy="2098771"/>
          </a:xfrm>
          <a:prstGeom prst="rect">
            <a:avLst/>
          </a:prstGeom>
        </p:spPr>
      </p:pic>
    </p:spTree>
    <p:extLst>
      <p:ext uri="{BB962C8B-B14F-4D97-AF65-F5344CB8AC3E}">
        <p14:creationId xmlns:p14="http://schemas.microsoft.com/office/powerpoint/2010/main" val="39283910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FB0051-0E00-2826-639A-4E3CBE9DBAD1}"/>
              </a:ext>
            </a:extLst>
          </p:cNvPr>
          <p:cNvSpPr>
            <a:spLocks noGrp="1"/>
          </p:cNvSpPr>
          <p:nvPr>
            <p:ph type="title"/>
          </p:nvPr>
        </p:nvSpPr>
        <p:spPr/>
        <p:txBody>
          <a:bodyPr/>
          <a:lstStyle/>
          <a:p>
            <a:r>
              <a:rPr lang="zh-CN" altLang="en-US" dirty="0"/>
              <a:t>攻击结果</a:t>
            </a:r>
          </a:p>
        </p:txBody>
      </p:sp>
      <p:sp>
        <p:nvSpPr>
          <p:cNvPr id="3" name="内容占位符 2">
            <a:extLst>
              <a:ext uri="{FF2B5EF4-FFF2-40B4-BE49-F238E27FC236}">
                <a16:creationId xmlns:a16="http://schemas.microsoft.com/office/drawing/2014/main" id="{C77BB12E-1DCE-5855-10D2-2C4F8377E799}"/>
              </a:ext>
            </a:extLst>
          </p:cNvPr>
          <p:cNvSpPr>
            <a:spLocks noGrp="1"/>
          </p:cNvSpPr>
          <p:nvPr>
            <p:ph idx="1"/>
          </p:nvPr>
        </p:nvSpPr>
        <p:spPr/>
        <p:txBody>
          <a:bodyPr/>
          <a:lstStyle/>
          <a:p>
            <a:r>
              <a:rPr lang="en-US" altLang="zh-CN" dirty="0"/>
              <a:t>Target </a:t>
            </a:r>
            <a:r>
              <a:rPr lang="zh-CN" altLang="en-US" dirty="0"/>
              <a:t>模型                              </a:t>
            </a:r>
            <a:r>
              <a:rPr lang="en-US" altLang="zh-CN" dirty="0"/>
              <a:t>Victim </a:t>
            </a:r>
            <a:r>
              <a:rPr lang="zh-CN" altLang="en-US" dirty="0"/>
              <a:t>模型</a:t>
            </a:r>
            <a:endParaRPr lang="en-US" altLang="zh-CN" dirty="0"/>
          </a:p>
          <a:p>
            <a:endParaRPr lang="en-US" altLang="zh-CN" dirty="0"/>
          </a:p>
          <a:p>
            <a:pPr marL="0" indent="0">
              <a:buNone/>
            </a:pPr>
            <a:endParaRPr lang="zh-CN" altLang="en-US" dirty="0"/>
          </a:p>
        </p:txBody>
      </p:sp>
      <p:pic>
        <p:nvPicPr>
          <p:cNvPr id="5" name="图片 4">
            <a:extLst>
              <a:ext uri="{FF2B5EF4-FFF2-40B4-BE49-F238E27FC236}">
                <a16:creationId xmlns:a16="http://schemas.microsoft.com/office/drawing/2014/main" id="{A30691EC-C22C-33D8-9CA4-B457D86C6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05616" y="1830456"/>
            <a:ext cx="2362721" cy="2362721"/>
          </a:xfrm>
          <a:prstGeom prst="rect">
            <a:avLst/>
          </a:prstGeom>
        </p:spPr>
      </p:pic>
      <p:pic>
        <p:nvPicPr>
          <p:cNvPr id="7" name="图片 6">
            <a:extLst>
              <a:ext uri="{FF2B5EF4-FFF2-40B4-BE49-F238E27FC236}">
                <a16:creationId xmlns:a16="http://schemas.microsoft.com/office/drawing/2014/main" id="{452966B9-26BC-8F17-2F6C-12508A6A8E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043" y="1817393"/>
            <a:ext cx="2204948" cy="2076277"/>
          </a:xfrm>
          <a:prstGeom prst="rect">
            <a:avLst/>
          </a:prstGeom>
        </p:spPr>
      </p:pic>
      <p:pic>
        <p:nvPicPr>
          <p:cNvPr id="9" name="图片 8">
            <a:extLst>
              <a:ext uri="{FF2B5EF4-FFF2-40B4-BE49-F238E27FC236}">
                <a16:creationId xmlns:a16="http://schemas.microsoft.com/office/drawing/2014/main" id="{9D08B0FA-9CB6-3281-7C42-8F1386F4C7E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1204" y="1830456"/>
            <a:ext cx="2184921" cy="2063214"/>
          </a:xfrm>
          <a:prstGeom prst="rect">
            <a:avLst/>
          </a:prstGeom>
        </p:spPr>
      </p:pic>
      <p:pic>
        <p:nvPicPr>
          <p:cNvPr id="11" name="图片 10">
            <a:extLst>
              <a:ext uri="{FF2B5EF4-FFF2-40B4-BE49-F238E27FC236}">
                <a16:creationId xmlns:a16="http://schemas.microsoft.com/office/drawing/2014/main" id="{9EA6CC76-4A01-2978-E5A5-BD90E41428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66522" y="1830456"/>
            <a:ext cx="2212415" cy="2100020"/>
          </a:xfrm>
          <a:prstGeom prst="rect">
            <a:avLst/>
          </a:prstGeom>
        </p:spPr>
      </p:pic>
      <p:pic>
        <p:nvPicPr>
          <p:cNvPr id="13" name="图片 12">
            <a:extLst>
              <a:ext uri="{FF2B5EF4-FFF2-40B4-BE49-F238E27FC236}">
                <a16:creationId xmlns:a16="http://schemas.microsoft.com/office/drawing/2014/main" id="{8413A9B5-5089-1C4F-B24E-4702040ABE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24042" y="4193177"/>
            <a:ext cx="2204947" cy="2082125"/>
          </a:xfrm>
          <a:prstGeom prst="rect">
            <a:avLst/>
          </a:prstGeom>
        </p:spPr>
      </p:pic>
      <p:pic>
        <p:nvPicPr>
          <p:cNvPr id="15" name="图片 14">
            <a:extLst>
              <a:ext uri="{FF2B5EF4-FFF2-40B4-BE49-F238E27FC236}">
                <a16:creationId xmlns:a16="http://schemas.microsoft.com/office/drawing/2014/main" id="{ECED1934-5E18-4059-2188-2FC94C25EA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531204" y="4193176"/>
            <a:ext cx="2150147" cy="2063213"/>
          </a:xfrm>
          <a:prstGeom prst="rect">
            <a:avLst/>
          </a:prstGeom>
        </p:spPr>
      </p:pic>
      <p:pic>
        <p:nvPicPr>
          <p:cNvPr id="17" name="图片 16">
            <a:extLst>
              <a:ext uri="{FF2B5EF4-FFF2-40B4-BE49-F238E27FC236}">
                <a16:creationId xmlns:a16="http://schemas.microsoft.com/office/drawing/2014/main" id="{EEF33707-BC84-02E7-C7DA-766071BB3F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66522" y="4228813"/>
            <a:ext cx="2051307" cy="1947373"/>
          </a:xfrm>
          <a:prstGeom prst="rect">
            <a:avLst/>
          </a:prstGeom>
        </p:spPr>
      </p:pic>
    </p:spTree>
    <p:extLst>
      <p:ext uri="{BB962C8B-B14F-4D97-AF65-F5344CB8AC3E}">
        <p14:creationId xmlns:p14="http://schemas.microsoft.com/office/powerpoint/2010/main" val="792418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72C214-E3EB-8B53-0072-8A516BF69E2A}"/>
              </a:ext>
            </a:extLst>
          </p:cNvPr>
          <p:cNvSpPr>
            <a:spLocks noGrp="1"/>
          </p:cNvSpPr>
          <p:nvPr>
            <p:ph type="title"/>
          </p:nvPr>
        </p:nvSpPr>
        <p:spPr/>
        <p:txBody>
          <a:bodyPr/>
          <a:lstStyle/>
          <a:p>
            <a:r>
              <a:rPr lang="zh-CN" altLang="en-US" dirty="0"/>
              <a:t>对抗样本集</a:t>
            </a:r>
          </a:p>
        </p:txBody>
      </p:sp>
      <p:pic>
        <p:nvPicPr>
          <p:cNvPr id="11" name="内容占位符 10">
            <a:extLst>
              <a:ext uri="{FF2B5EF4-FFF2-40B4-BE49-F238E27FC236}">
                <a16:creationId xmlns:a16="http://schemas.microsoft.com/office/drawing/2014/main" id="{C9B6E83E-E850-C869-7A2F-AB9E9824123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4320" y="974476"/>
            <a:ext cx="1133526" cy="1067379"/>
          </a:xfrm>
        </p:spPr>
      </p:pic>
      <p:pic>
        <p:nvPicPr>
          <p:cNvPr id="13" name="图片 12">
            <a:extLst>
              <a:ext uri="{FF2B5EF4-FFF2-40B4-BE49-F238E27FC236}">
                <a16:creationId xmlns:a16="http://schemas.microsoft.com/office/drawing/2014/main" id="{7F3BCE81-DA4D-3143-E39A-CC572777E8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1864" y="974476"/>
            <a:ext cx="1130342" cy="1067379"/>
          </a:xfrm>
          <a:prstGeom prst="rect">
            <a:avLst/>
          </a:prstGeom>
        </p:spPr>
      </p:pic>
      <p:pic>
        <p:nvPicPr>
          <p:cNvPr id="15" name="图片 14">
            <a:extLst>
              <a:ext uri="{FF2B5EF4-FFF2-40B4-BE49-F238E27FC236}">
                <a16:creationId xmlns:a16="http://schemas.microsoft.com/office/drawing/2014/main" id="{E665C518-4D3F-3650-3093-40190986E7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75659" y="981362"/>
            <a:ext cx="1056054" cy="1067379"/>
          </a:xfrm>
          <a:prstGeom prst="rect">
            <a:avLst/>
          </a:prstGeom>
        </p:spPr>
      </p:pic>
      <p:pic>
        <p:nvPicPr>
          <p:cNvPr id="17" name="图片 16">
            <a:extLst>
              <a:ext uri="{FF2B5EF4-FFF2-40B4-BE49-F238E27FC236}">
                <a16:creationId xmlns:a16="http://schemas.microsoft.com/office/drawing/2014/main" id="{8321DB4C-BC75-A137-D7B8-4860C3F56F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03305" y="977852"/>
            <a:ext cx="1139898" cy="1076233"/>
          </a:xfrm>
          <a:prstGeom prst="rect">
            <a:avLst/>
          </a:prstGeom>
        </p:spPr>
      </p:pic>
      <p:pic>
        <p:nvPicPr>
          <p:cNvPr id="27" name="图片 26">
            <a:extLst>
              <a:ext uri="{FF2B5EF4-FFF2-40B4-BE49-F238E27FC236}">
                <a16:creationId xmlns:a16="http://schemas.microsoft.com/office/drawing/2014/main" id="{0B17A7D0-2866-4DBC-DF41-AEEBA34E3A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11674" y="974476"/>
            <a:ext cx="1130519" cy="1067378"/>
          </a:xfrm>
          <a:prstGeom prst="rect">
            <a:avLst/>
          </a:prstGeom>
        </p:spPr>
      </p:pic>
      <p:pic>
        <p:nvPicPr>
          <p:cNvPr id="29" name="图片 28">
            <a:extLst>
              <a:ext uri="{FF2B5EF4-FFF2-40B4-BE49-F238E27FC236}">
                <a16:creationId xmlns:a16="http://schemas.microsoft.com/office/drawing/2014/main" id="{83AB6F51-4E99-FF2A-7314-924FFD1A6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56818" y="974476"/>
            <a:ext cx="1111770" cy="1049841"/>
          </a:xfrm>
          <a:prstGeom prst="rect">
            <a:avLst/>
          </a:prstGeom>
        </p:spPr>
      </p:pic>
      <p:pic>
        <p:nvPicPr>
          <p:cNvPr id="31" name="图片 30">
            <a:extLst>
              <a:ext uri="{FF2B5EF4-FFF2-40B4-BE49-F238E27FC236}">
                <a16:creationId xmlns:a16="http://schemas.microsoft.com/office/drawing/2014/main" id="{1F00ACA0-27B1-1CC6-A15D-9009BB7EDA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67326" y="999582"/>
            <a:ext cx="1111769" cy="1058261"/>
          </a:xfrm>
          <a:prstGeom prst="rect">
            <a:avLst/>
          </a:prstGeom>
        </p:spPr>
      </p:pic>
      <p:pic>
        <p:nvPicPr>
          <p:cNvPr id="33" name="图片 32">
            <a:extLst>
              <a:ext uri="{FF2B5EF4-FFF2-40B4-BE49-F238E27FC236}">
                <a16:creationId xmlns:a16="http://schemas.microsoft.com/office/drawing/2014/main" id="{5B8BB4AE-0B4C-E23E-66D7-9840F56A504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37673" y="999582"/>
            <a:ext cx="1111771" cy="1024735"/>
          </a:xfrm>
          <a:prstGeom prst="rect">
            <a:avLst/>
          </a:prstGeom>
        </p:spPr>
      </p:pic>
      <p:pic>
        <p:nvPicPr>
          <p:cNvPr id="35" name="图片 34">
            <a:extLst>
              <a:ext uri="{FF2B5EF4-FFF2-40B4-BE49-F238E27FC236}">
                <a16:creationId xmlns:a16="http://schemas.microsoft.com/office/drawing/2014/main" id="{DDBC4F0C-D154-7461-5F51-7BFC70BFA82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04320" y="2310801"/>
            <a:ext cx="1130519" cy="1073086"/>
          </a:xfrm>
          <a:prstGeom prst="rect">
            <a:avLst/>
          </a:prstGeom>
        </p:spPr>
      </p:pic>
      <p:pic>
        <p:nvPicPr>
          <p:cNvPr id="37" name="图片 36">
            <a:extLst>
              <a:ext uri="{FF2B5EF4-FFF2-40B4-BE49-F238E27FC236}">
                <a16:creationId xmlns:a16="http://schemas.microsoft.com/office/drawing/2014/main" id="{0953F13C-3186-AF31-8C96-D6E586F94B84}"/>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41864" y="2310801"/>
            <a:ext cx="1130519" cy="1058166"/>
          </a:xfrm>
          <a:prstGeom prst="rect">
            <a:avLst/>
          </a:prstGeom>
        </p:spPr>
      </p:pic>
      <p:pic>
        <p:nvPicPr>
          <p:cNvPr id="39" name="图片 38">
            <a:extLst>
              <a:ext uri="{FF2B5EF4-FFF2-40B4-BE49-F238E27FC236}">
                <a16:creationId xmlns:a16="http://schemas.microsoft.com/office/drawing/2014/main" id="{069BE3D2-370B-7E42-4E70-567DF44ED2EF}"/>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175659" y="2303321"/>
            <a:ext cx="1105458" cy="1058166"/>
          </a:xfrm>
          <a:prstGeom prst="rect">
            <a:avLst/>
          </a:prstGeom>
        </p:spPr>
      </p:pic>
      <p:pic>
        <p:nvPicPr>
          <p:cNvPr id="41" name="图片 40">
            <a:extLst>
              <a:ext uri="{FF2B5EF4-FFF2-40B4-BE49-F238E27FC236}">
                <a16:creationId xmlns:a16="http://schemas.microsoft.com/office/drawing/2014/main" id="{252638F9-53E6-F1F4-C908-0F9C480DD20C}"/>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417369" y="2304759"/>
            <a:ext cx="1111770" cy="1055590"/>
          </a:xfrm>
          <a:prstGeom prst="rect">
            <a:avLst/>
          </a:prstGeom>
        </p:spPr>
      </p:pic>
      <p:pic>
        <p:nvPicPr>
          <p:cNvPr id="43" name="图片 42">
            <a:extLst>
              <a:ext uri="{FF2B5EF4-FFF2-40B4-BE49-F238E27FC236}">
                <a16:creationId xmlns:a16="http://schemas.microsoft.com/office/drawing/2014/main" id="{AEE56C1E-0E0D-8B26-4085-DCC24BBADF0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311674" y="2316509"/>
            <a:ext cx="1130341" cy="1067378"/>
          </a:xfrm>
          <a:prstGeom prst="rect">
            <a:avLst/>
          </a:prstGeom>
        </p:spPr>
      </p:pic>
      <p:pic>
        <p:nvPicPr>
          <p:cNvPr id="45" name="图片 44">
            <a:extLst>
              <a:ext uri="{FF2B5EF4-FFF2-40B4-BE49-F238E27FC236}">
                <a16:creationId xmlns:a16="http://schemas.microsoft.com/office/drawing/2014/main" id="{B129A89B-BF34-F729-658C-C1F55E8F683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656818" y="2304759"/>
            <a:ext cx="1111770" cy="1055441"/>
          </a:xfrm>
          <a:prstGeom prst="rect">
            <a:avLst/>
          </a:prstGeom>
        </p:spPr>
      </p:pic>
      <p:pic>
        <p:nvPicPr>
          <p:cNvPr id="47" name="图片 46">
            <a:extLst>
              <a:ext uri="{FF2B5EF4-FFF2-40B4-BE49-F238E27FC236}">
                <a16:creationId xmlns:a16="http://schemas.microsoft.com/office/drawing/2014/main" id="{A6DB0EAC-2056-0F1C-5554-7F8F4007F239}"/>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937674" y="2304759"/>
            <a:ext cx="1111770" cy="1055290"/>
          </a:xfrm>
          <a:prstGeom prst="rect">
            <a:avLst/>
          </a:prstGeom>
        </p:spPr>
      </p:pic>
      <p:pic>
        <p:nvPicPr>
          <p:cNvPr id="49" name="图片 48">
            <a:extLst>
              <a:ext uri="{FF2B5EF4-FFF2-40B4-BE49-F238E27FC236}">
                <a16:creationId xmlns:a16="http://schemas.microsoft.com/office/drawing/2014/main" id="{CF214DDF-FEB9-AC3D-6821-53C192BCB73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267326" y="2303257"/>
            <a:ext cx="1130519" cy="1072932"/>
          </a:xfrm>
          <a:prstGeom prst="rect">
            <a:avLst/>
          </a:prstGeom>
        </p:spPr>
      </p:pic>
      <p:pic>
        <p:nvPicPr>
          <p:cNvPr id="51" name="图片 50">
            <a:extLst>
              <a:ext uri="{FF2B5EF4-FFF2-40B4-BE49-F238E27FC236}">
                <a16:creationId xmlns:a16="http://schemas.microsoft.com/office/drawing/2014/main" id="{F67BB06D-9400-B6B5-4E63-7708419A45F5}"/>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04320" y="3739154"/>
            <a:ext cx="1130519" cy="1084811"/>
          </a:xfrm>
          <a:prstGeom prst="rect">
            <a:avLst/>
          </a:prstGeom>
        </p:spPr>
      </p:pic>
      <p:pic>
        <p:nvPicPr>
          <p:cNvPr id="53" name="图片 52">
            <a:extLst>
              <a:ext uri="{FF2B5EF4-FFF2-40B4-BE49-F238E27FC236}">
                <a16:creationId xmlns:a16="http://schemas.microsoft.com/office/drawing/2014/main" id="{567DFA0B-64DE-36E2-B0D4-196D0A3731ED}"/>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814579" y="3754074"/>
            <a:ext cx="1130520" cy="1079133"/>
          </a:xfrm>
          <a:prstGeom prst="rect">
            <a:avLst/>
          </a:prstGeom>
        </p:spPr>
      </p:pic>
      <p:pic>
        <p:nvPicPr>
          <p:cNvPr id="55" name="图片 54">
            <a:extLst>
              <a:ext uri="{FF2B5EF4-FFF2-40B4-BE49-F238E27FC236}">
                <a16:creationId xmlns:a16="http://schemas.microsoft.com/office/drawing/2014/main" id="{56A75396-57CF-3E98-C692-F3122351993D}"/>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3124839" y="3755217"/>
            <a:ext cx="1130521" cy="1055353"/>
          </a:xfrm>
          <a:prstGeom prst="rect">
            <a:avLst/>
          </a:prstGeom>
        </p:spPr>
      </p:pic>
      <p:pic>
        <p:nvPicPr>
          <p:cNvPr id="57" name="图片 56">
            <a:extLst>
              <a:ext uri="{FF2B5EF4-FFF2-40B4-BE49-F238E27FC236}">
                <a16:creationId xmlns:a16="http://schemas.microsoft.com/office/drawing/2014/main" id="{9F3878DE-E5CF-227F-492F-BD354ACD364C}"/>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4407993" y="3743328"/>
            <a:ext cx="1130521" cy="1061733"/>
          </a:xfrm>
          <a:prstGeom prst="rect">
            <a:avLst/>
          </a:prstGeom>
        </p:spPr>
      </p:pic>
      <p:pic>
        <p:nvPicPr>
          <p:cNvPr id="59" name="图片 58">
            <a:extLst>
              <a:ext uri="{FF2B5EF4-FFF2-40B4-BE49-F238E27FC236}">
                <a16:creationId xmlns:a16="http://schemas.microsoft.com/office/drawing/2014/main" id="{482B7009-E7B8-B123-E291-1AF994A9ED0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311674" y="3739154"/>
            <a:ext cx="1130341" cy="1070217"/>
          </a:xfrm>
          <a:prstGeom prst="rect">
            <a:avLst/>
          </a:prstGeom>
        </p:spPr>
      </p:pic>
      <p:pic>
        <p:nvPicPr>
          <p:cNvPr id="61" name="图片 60">
            <a:extLst>
              <a:ext uri="{FF2B5EF4-FFF2-40B4-BE49-F238E27FC236}">
                <a16:creationId xmlns:a16="http://schemas.microsoft.com/office/drawing/2014/main" id="{E06B9537-EF6B-69F9-AA1D-3EA23F7459A7}"/>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7656818" y="3739153"/>
            <a:ext cx="1130342" cy="1070217"/>
          </a:xfrm>
          <a:prstGeom prst="rect">
            <a:avLst/>
          </a:prstGeom>
        </p:spPr>
      </p:pic>
      <p:pic>
        <p:nvPicPr>
          <p:cNvPr id="63" name="图片 62">
            <a:extLst>
              <a:ext uri="{FF2B5EF4-FFF2-40B4-BE49-F238E27FC236}">
                <a16:creationId xmlns:a16="http://schemas.microsoft.com/office/drawing/2014/main" id="{A9CEB925-D455-DA23-F028-964A11C76233}"/>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8932195" y="3739153"/>
            <a:ext cx="1133885" cy="1070217"/>
          </a:xfrm>
          <a:prstGeom prst="rect">
            <a:avLst/>
          </a:prstGeom>
        </p:spPr>
      </p:pic>
      <p:pic>
        <p:nvPicPr>
          <p:cNvPr id="65" name="图片 64">
            <a:extLst>
              <a:ext uri="{FF2B5EF4-FFF2-40B4-BE49-F238E27FC236}">
                <a16:creationId xmlns:a16="http://schemas.microsoft.com/office/drawing/2014/main" id="{5114A62E-0718-B3CF-F31E-396FF2E1FB4A}"/>
              </a:ext>
            </a:extLst>
          </p:cNvPr>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10267326" y="3728780"/>
            <a:ext cx="1133885" cy="1076281"/>
          </a:xfrm>
          <a:prstGeom prst="rect">
            <a:avLst/>
          </a:prstGeom>
        </p:spPr>
      </p:pic>
      <p:pic>
        <p:nvPicPr>
          <p:cNvPr id="67" name="图片 66">
            <a:extLst>
              <a:ext uri="{FF2B5EF4-FFF2-40B4-BE49-F238E27FC236}">
                <a16:creationId xmlns:a16="http://schemas.microsoft.com/office/drawing/2014/main" id="{2B07C904-B084-597A-41F6-3D54C51382EA}"/>
              </a:ext>
            </a:extLst>
          </p:cNvPr>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504320" y="5075153"/>
            <a:ext cx="1133885" cy="1073411"/>
          </a:xfrm>
          <a:prstGeom prst="rect">
            <a:avLst/>
          </a:prstGeom>
        </p:spPr>
      </p:pic>
      <p:pic>
        <p:nvPicPr>
          <p:cNvPr id="69" name="图片 68">
            <a:extLst>
              <a:ext uri="{FF2B5EF4-FFF2-40B4-BE49-F238E27FC236}">
                <a16:creationId xmlns:a16="http://schemas.microsoft.com/office/drawing/2014/main" id="{715E7357-407D-EBF2-9CDC-0E00FB5CB9CA}"/>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1814579" y="5075153"/>
            <a:ext cx="1133885" cy="1064709"/>
          </a:xfrm>
          <a:prstGeom prst="rect">
            <a:avLst/>
          </a:prstGeom>
        </p:spPr>
      </p:pic>
      <p:pic>
        <p:nvPicPr>
          <p:cNvPr id="71" name="图片 70">
            <a:extLst>
              <a:ext uri="{FF2B5EF4-FFF2-40B4-BE49-F238E27FC236}">
                <a16:creationId xmlns:a16="http://schemas.microsoft.com/office/drawing/2014/main" id="{761FDB3D-8393-C490-C181-3D8B4B37FD3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3119943" y="5067963"/>
            <a:ext cx="1111770" cy="1055590"/>
          </a:xfrm>
          <a:prstGeom prst="rect">
            <a:avLst/>
          </a:prstGeom>
        </p:spPr>
      </p:pic>
      <p:pic>
        <p:nvPicPr>
          <p:cNvPr id="73" name="图片 72">
            <a:extLst>
              <a:ext uri="{FF2B5EF4-FFF2-40B4-BE49-F238E27FC236}">
                <a16:creationId xmlns:a16="http://schemas.microsoft.com/office/drawing/2014/main" id="{4846B6D4-E647-DB0C-4A8A-49B9DF4C141A}"/>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4403192" y="5049592"/>
            <a:ext cx="1111770" cy="1055290"/>
          </a:xfrm>
          <a:prstGeom prst="rect">
            <a:avLst/>
          </a:prstGeom>
        </p:spPr>
      </p:pic>
      <p:pic>
        <p:nvPicPr>
          <p:cNvPr id="75" name="图片 74">
            <a:extLst>
              <a:ext uri="{FF2B5EF4-FFF2-40B4-BE49-F238E27FC236}">
                <a16:creationId xmlns:a16="http://schemas.microsoft.com/office/drawing/2014/main" id="{2EA4B441-ED5D-8EED-AD7B-81EB445F357F}"/>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6311674" y="5049291"/>
            <a:ext cx="1131436" cy="1074262"/>
          </a:xfrm>
          <a:prstGeom prst="rect">
            <a:avLst/>
          </a:prstGeom>
        </p:spPr>
      </p:pic>
      <p:pic>
        <p:nvPicPr>
          <p:cNvPr id="77" name="图片 76">
            <a:extLst>
              <a:ext uri="{FF2B5EF4-FFF2-40B4-BE49-F238E27FC236}">
                <a16:creationId xmlns:a16="http://schemas.microsoft.com/office/drawing/2014/main" id="{00ADF53A-7CE3-02BE-D53B-76D7668C64F9}"/>
              </a:ext>
            </a:extLst>
          </p:cNvPr>
          <p:cNvPicPr>
            <a:picLocks noChangeAspect="1"/>
          </p:cNvPicPr>
          <p:nvPr/>
        </p:nvPicPr>
        <p:blipFill>
          <a:blip r:embed="rId30">
            <a:extLst>
              <a:ext uri="{28A0092B-C50C-407E-A947-70E740481C1C}">
                <a14:useLocalDpi xmlns:a14="http://schemas.microsoft.com/office/drawing/2010/main" val="0"/>
              </a:ext>
            </a:extLst>
          </a:blip>
          <a:stretch>
            <a:fillRect/>
          </a:stretch>
        </p:blipFill>
        <p:spPr>
          <a:xfrm>
            <a:off x="7672879" y="5043378"/>
            <a:ext cx="1133886" cy="1067718"/>
          </a:xfrm>
          <a:prstGeom prst="rect">
            <a:avLst/>
          </a:prstGeom>
        </p:spPr>
      </p:pic>
      <p:pic>
        <p:nvPicPr>
          <p:cNvPr id="79" name="图片 78">
            <a:extLst>
              <a:ext uri="{FF2B5EF4-FFF2-40B4-BE49-F238E27FC236}">
                <a16:creationId xmlns:a16="http://schemas.microsoft.com/office/drawing/2014/main" id="{D9EC98EE-9B69-031B-4438-A94333D55EFB}"/>
              </a:ext>
            </a:extLst>
          </p:cNvPr>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945264" y="5022760"/>
            <a:ext cx="1133885" cy="1075971"/>
          </a:xfrm>
          <a:prstGeom prst="rect">
            <a:avLst/>
          </a:prstGeom>
        </p:spPr>
      </p:pic>
      <p:pic>
        <p:nvPicPr>
          <p:cNvPr id="81" name="图片 80">
            <a:extLst>
              <a:ext uri="{FF2B5EF4-FFF2-40B4-BE49-F238E27FC236}">
                <a16:creationId xmlns:a16="http://schemas.microsoft.com/office/drawing/2014/main" id="{74E6920B-17EE-CB1E-47F3-72C31B25BEA0}"/>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a:off x="10267326" y="5031366"/>
            <a:ext cx="1133887" cy="1067365"/>
          </a:xfrm>
          <a:prstGeom prst="rect">
            <a:avLst/>
          </a:prstGeom>
        </p:spPr>
      </p:pic>
    </p:spTree>
    <p:extLst>
      <p:ext uri="{BB962C8B-B14F-4D97-AF65-F5344CB8AC3E}">
        <p14:creationId xmlns:p14="http://schemas.microsoft.com/office/powerpoint/2010/main" val="3787263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42FECA-41B0-13B8-A667-4B9AB9D445B5}"/>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3D8551CA-05CF-972B-0BCE-C5191250BA8A}"/>
              </a:ext>
            </a:extLst>
          </p:cNvPr>
          <p:cNvSpPr>
            <a:spLocks noGrp="1"/>
          </p:cNvSpPr>
          <p:nvPr>
            <p:ph idx="1"/>
          </p:nvPr>
        </p:nvSpPr>
        <p:spPr/>
        <p:txBody>
          <a:bodyPr/>
          <a:lstStyle/>
          <a:p>
            <a:r>
              <a:rPr lang="zh-CN" altLang="en-US" dirty="0"/>
              <a:t>对论文理解和代码实现，在整体上有一定理解。个别的参数含义还不太清晰。对</a:t>
            </a:r>
            <a:r>
              <a:rPr lang="en-US" altLang="zh-CN" dirty="0" err="1"/>
              <a:t>tensorflow</a:t>
            </a:r>
            <a:r>
              <a:rPr lang="zh-CN" altLang="en-US" dirty="0"/>
              <a:t>的语法使用，还是不够娴熟。</a:t>
            </a:r>
            <a:r>
              <a:rPr lang="en-US" altLang="zh-CN" dirty="0"/>
              <a:t>adv_3d_pc</a:t>
            </a:r>
            <a:r>
              <a:rPr lang="zh-CN" altLang="en-US" dirty="0"/>
              <a:t>是理解迭代优化的基础算法。后期还需根据对迭代过程的理解调整</a:t>
            </a:r>
            <a:r>
              <a:rPr lang="en-US" altLang="zh-CN" dirty="0" err="1"/>
              <a:t>VoxelNet</a:t>
            </a:r>
            <a:r>
              <a:rPr lang="zh-CN" altLang="en-US" dirty="0"/>
              <a:t>网络，完成攻击。</a:t>
            </a:r>
          </a:p>
        </p:txBody>
      </p:sp>
    </p:spTree>
    <p:extLst>
      <p:ext uri="{BB962C8B-B14F-4D97-AF65-F5344CB8AC3E}">
        <p14:creationId xmlns:p14="http://schemas.microsoft.com/office/powerpoint/2010/main" val="1105986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5E37A0-E669-F499-3A88-45ADB131FD01}"/>
              </a:ext>
            </a:extLst>
          </p:cNvPr>
          <p:cNvSpPr>
            <a:spLocks noGrp="1"/>
          </p:cNvSpPr>
          <p:nvPr>
            <p:ph type="title"/>
          </p:nvPr>
        </p:nvSpPr>
        <p:spPr/>
        <p:txBody>
          <a:bodyPr/>
          <a:lstStyle/>
          <a:p>
            <a:r>
              <a:rPr lang="zh-CN" altLang="en-US" dirty="0"/>
              <a:t>结尾</a:t>
            </a:r>
          </a:p>
        </p:txBody>
      </p:sp>
      <p:sp>
        <p:nvSpPr>
          <p:cNvPr id="3" name="内容占位符 2">
            <a:extLst>
              <a:ext uri="{FF2B5EF4-FFF2-40B4-BE49-F238E27FC236}">
                <a16:creationId xmlns:a16="http://schemas.microsoft.com/office/drawing/2014/main" id="{430A57A1-4431-D43B-5B6D-61FFF41787AC}"/>
              </a:ext>
            </a:extLst>
          </p:cNvPr>
          <p:cNvSpPr>
            <a:spLocks noGrp="1"/>
          </p:cNvSpPr>
          <p:nvPr>
            <p:ph idx="1"/>
          </p:nvPr>
        </p:nvSpPr>
        <p:spPr/>
        <p:txBody>
          <a:bodyPr/>
          <a:lstStyle/>
          <a:p>
            <a:r>
              <a:rPr lang="zh-CN" altLang="en-US" dirty="0"/>
              <a:t>请各位老师，同学们批评指正。</a:t>
            </a:r>
            <a:endParaRPr lang="en-US" altLang="zh-CN" dirty="0"/>
          </a:p>
          <a:p>
            <a:endParaRPr lang="en-US" altLang="zh-CN" dirty="0"/>
          </a:p>
          <a:p>
            <a:endParaRPr lang="en-US" altLang="zh-CN" dirty="0"/>
          </a:p>
          <a:p>
            <a:pPr algn="ctr"/>
            <a:r>
              <a:rPr lang="en-US" altLang="zh-CN" dirty="0"/>
              <a:t>Thank you</a:t>
            </a:r>
            <a:endParaRPr lang="zh-CN" altLang="en-US" dirty="0"/>
          </a:p>
        </p:txBody>
      </p:sp>
    </p:spTree>
    <p:extLst>
      <p:ext uri="{BB962C8B-B14F-4D97-AF65-F5344CB8AC3E}">
        <p14:creationId xmlns:p14="http://schemas.microsoft.com/office/powerpoint/2010/main" val="1154117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5EA1A7-E329-78AB-157E-0D525DEE6FFF}"/>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7C6B9FD9-D714-E617-233D-EC88851BAD78}"/>
              </a:ext>
            </a:extLst>
          </p:cNvPr>
          <p:cNvSpPr>
            <a:spLocks noGrp="1"/>
          </p:cNvSpPr>
          <p:nvPr>
            <p:ph idx="1"/>
          </p:nvPr>
        </p:nvSpPr>
        <p:spPr/>
        <p:txBody>
          <a:bodyPr/>
          <a:lstStyle/>
          <a:p>
            <a:r>
              <a:rPr lang="en-US" altLang="zh-CN" sz="2400" dirty="0"/>
              <a:t>3d_adv_pc</a:t>
            </a:r>
            <a:r>
              <a:rPr lang="zh-CN" altLang="en-US" sz="2400" dirty="0"/>
              <a:t>全称： </a:t>
            </a:r>
            <a:r>
              <a:rPr lang="en-US" altLang="zh-CN" sz="2400" dirty="0"/>
              <a:t>Generating 3D Adversarial Point Clouds[1]</a:t>
            </a:r>
          </a:p>
          <a:p>
            <a:endParaRPr lang="en-US" altLang="zh-CN" sz="2400" dirty="0"/>
          </a:p>
          <a:p>
            <a:r>
              <a:rPr lang="zh-CN" altLang="en-US" sz="2400" dirty="0"/>
              <a:t>此论文是对点云分类处理程序攻防对抗的第一篇论文。与</a:t>
            </a:r>
            <a:r>
              <a:rPr lang="en-US" altLang="zh-CN" sz="2400" dirty="0"/>
              <a:t>2D</a:t>
            </a:r>
            <a:r>
              <a:rPr lang="zh-CN" altLang="en-US" sz="2400" dirty="0"/>
              <a:t>的图像处理相关的程序不同，</a:t>
            </a:r>
            <a:r>
              <a:rPr lang="en-US" altLang="zh-CN" sz="2400" dirty="0"/>
              <a:t>3D</a:t>
            </a:r>
            <a:r>
              <a:rPr lang="zh-CN" altLang="en-US" sz="2400" dirty="0"/>
              <a:t>程序需要考虑空间维度的问题。</a:t>
            </a:r>
            <a:r>
              <a:rPr lang="en-US" altLang="zh-CN" sz="2400" dirty="0"/>
              <a:t>2D</a:t>
            </a:r>
            <a:r>
              <a:rPr lang="zh-CN" altLang="en-US" sz="2400" dirty="0"/>
              <a:t>的图像只能对平面范围内，且元素数量有限的像素点进行操作。立体空间的维度比图像多一维。通过对物体对象所在空间体素划分，可以一定程度上规范化立体空间的格式布局。在处理方法上，有相互借鉴的意义，同时也增大了由于元素位置变动而带来的可能性。</a:t>
            </a:r>
            <a:endParaRPr lang="en-US" altLang="zh-CN" sz="2400" dirty="0"/>
          </a:p>
          <a:p>
            <a:endParaRPr lang="en-US" altLang="zh-CN" sz="2400" dirty="0"/>
          </a:p>
          <a:p>
            <a:endParaRPr lang="en-US" altLang="zh-CN" sz="2400" dirty="0"/>
          </a:p>
          <a:p>
            <a:endParaRPr lang="en-US" altLang="zh-CN" sz="2400" dirty="0"/>
          </a:p>
          <a:p>
            <a:pPr marL="0" indent="0">
              <a:buNone/>
            </a:pPr>
            <a:r>
              <a:rPr lang="en-US" altLang="zh-CN" sz="1400" dirty="0">
                <a:solidFill>
                  <a:srgbClr val="222222"/>
                </a:solidFill>
                <a:latin typeface="Arial" panose="020B0604020202020204" pitchFamily="34" charset="0"/>
              </a:rPr>
              <a:t>[1] </a:t>
            </a:r>
            <a:r>
              <a:rPr lang="en-US" altLang="zh-CN" sz="1400" b="0" i="0" dirty="0">
                <a:solidFill>
                  <a:srgbClr val="222222"/>
                </a:solidFill>
                <a:effectLst/>
                <a:latin typeface="Arial" panose="020B0604020202020204" pitchFamily="34" charset="0"/>
              </a:rPr>
              <a:t>Xiang, Chong, Charles R. Qi, and Bo Li. "Generating 3d adversarial point clouds." </a:t>
            </a:r>
            <a:r>
              <a:rPr lang="en-US" altLang="zh-CN" sz="1400" b="0" i="1" dirty="0">
                <a:solidFill>
                  <a:srgbClr val="222222"/>
                </a:solidFill>
                <a:effectLst/>
                <a:latin typeface="Arial" panose="020B0604020202020204" pitchFamily="34" charset="0"/>
              </a:rPr>
              <a:t>Proceedings of the IEEE/CVF Conference on Computer Vision and Pattern Recognition</a:t>
            </a:r>
            <a:r>
              <a:rPr lang="en-US" altLang="zh-CN" sz="1400" b="0" i="0" dirty="0">
                <a:solidFill>
                  <a:srgbClr val="222222"/>
                </a:solidFill>
                <a:effectLst/>
                <a:latin typeface="Arial" panose="020B0604020202020204" pitchFamily="34" charset="0"/>
              </a:rPr>
              <a:t>. 2019.</a:t>
            </a:r>
            <a:endParaRPr lang="zh-CN" altLang="en-US" sz="2400" dirty="0"/>
          </a:p>
        </p:txBody>
      </p:sp>
    </p:spTree>
    <p:extLst>
      <p:ext uri="{BB962C8B-B14F-4D97-AF65-F5344CB8AC3E}">
        <p14:creationId xmlns:p14="http://schemas.microsoft.com/office/powerpoint/2010/main" val="1512436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0EC70A-112D-31B4-7581-683C8A850BA9}"/>
              </a:ext>
            </a:extLst>
          </p:cNvPr>
          <p:cNvSpPr>
            <a:spLocks noGrp="1"/>
          </p:cNvSpPr>
          <p:nvPr>
            <p:ph type="title"/>
          </p:nvPr>
        </p:nvSpPr>
        <p:spPr/>
        <p:txBody>
          <a:bodyPr/>
          <a:lstStyle/>
          <a:p>
            <a:r>
              <a:rPr lang="zh-CN" altLang="en-US" dirty="0"/>
              <a:t>背景</a:t>
            </a:r>
          </a:p>
        </p:txBody>
      </p:sp>
      <p:pic>
        <p:nvPicPr>
          <p:cNvPr id="5" name="内容占位符 4">
            <a:extLst>
              <a:ext uri="{FF2B5EF4-FFF2-40B4-BE49-F238E27FC236}">
                <a16:creationId xmlns:a16="http://schemas.microsoft.com/office/drawing/2014/main" id="{5CB409B6-20BF-279D-4740-1914F2C3AA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01517" y="1255461"/>
            <a:ext cx="3806041" cy="2790727"/>
          </a:xfrm>
        </p:spPr>
      </p:pic>
      <p:sp>
        <p:nvSpPr>
          <p:cNvPr id="6" name="文本框 5">
            <a:extLst>
              <a:ext uri="{FF2B5EF4-FFF2-40B4-BE49-F238E27FC236}">
                <a16:creationId xmlns:a16="http://schemas.microsoft.com/office/drawing/2014/main" id="{772B9FE0-2459-8963-49F0-AE9D9545E655}"/>
              </a:ext>
            </a:extLst>
          </p:cNvPr>
          <p:cNvSpPr txBox="1"/>
          <p:nvPr/>
        </p:nvSpPr>
        <p:spPr>
          <a:xfrm>
            <a:off x="709369" y="4667466"/>
            <a:ext cx="7919156" cy="923330"/>
          </a:xfrm>
          <a:prstGeom prst="rect">
            <a:avLst/>
          </a:prstGeom>
          <a:noFill/>
        </p:spPr>
        <p:txBody>
          <a:bodyPr wrap="none" rtlCol="0">
            <a:spAutoFit/>
          </a:bodyPr>
          <a:lstStyle/>
          <a:p>
            <a:r>
              <a:rPr lang="zh-CN" altLang="en-US" dirty="0"/>
              <a:t>一般的立体绘制工具有多种。在</a:t>
            </a:r>
            <a:r>
              <a:rPr lang="en-US" altLang="zh-CN" dirty="0"/>
              <a:t>python</a:t>
            </a:r>
            <a:r>
              <a:rPr lang="zh-CN" altLang="en-US" dirty="0"/>
              <a:t>环境下有  </a:t>
            </a:r>
            <a:r>
              <a:rPr lang="en-US" altLang="zh-CN" dirty="0" err="1"/>
              <a:t>mayavi</a:t>
            </a:r>
            <a:r>
              <a:rPr lang="zh-CN" altLang="en-US" dirty="0"/>
              <a:t>，</a:t>
            </a:r>
            <a:r>
              <a:rPr lang="en-US" altLang="zh-CN" dirty="0"/>
              <a:t>matplotlib</a:t>
            </a:r>
            <a:r>
              <a:rPr lang="zh-CN" altLang="en-US" dirty="0"/>
              <a:t>等。</a:t>
            </a:r>
            <a:endParaRPr lang="en-US" altLang="zh-CN" dirty="0"/>
          </a:p>
          <a:p>
            <a:r>
              <a:rPr lang="zh-CN" altLang="en-US" dirty="0"/>
              <a:t>软件形式的有</a:t>
            </a:r>
            <a:r>
              <a:rPr lang="en-US" altLang="zh-CN" dirty="0" err="1"/>
              <a:t>Meshlab</a:t>
            </a:r>
            <a:r>
              <a:rPr lang="zh-CN" altLang="en-US" dirty="0"/>
              <a:t>，</a:t>
            </a:r>
            <a:r>
              <a:rPr lang="en-US" altLang="zh-CN" dirty="0"/>
              <a:t>shape3D</a:t>
            </a:r>
            <a:r>
              <a:rPr lang="zh-CN" altLang="en-US" dirty="0"/>
              <a:t>，</a:t>
            </a:r>
            <a:r>
              <a:rPr lang="en-US" altLang="zh-CN" dirty="0"/>
              <a:t>SketchUp</a:t>
            </a:r>
            <a:r>
              <a:rPr lang="zh-CN" altLang="en-US" dirty="0"/>
              <a:t>等。</a:t>
            </a:r>
            <a:endParaRPr lang="en-US" altLang="zh-CN" dirty="0"/>
          </a:p>
          <a:p>
            <a:r>
              <a:rPr lang="en-US" altLang="zh-CN" dirty="0"/>
              <a:t>C++</a:t>
            </a:r>
            <a:r>
              <a:rPr lang="zh-CN" altLang="en-US" dirty="0"/>
              <a:t>程序类的</a:t>
            </a:r>
            <a:r>
              <a:rPr lang="en-US" altLang="zh-CN" dirty="0"/>
              <a:t>3D</a:t>
            </a:r>
            <a:r>
              <a:rPr lang="zh-CN" altLang="en-US" dirty="0"/>
              <a:t>图形处理库，</a:t>
            </a:r>
            <a:r>
              <a:rPr lang="en-US" altLang="zh-CN" dirty="0"/>
              <a:t>OpenGL</a:t>
            </a:r>
            <a:r>
              <a:rPr lang="zh-CN" altLang="en-US" dirty="0"/>
              <a:t>，</a:t>
            </a:r>
            <a:r>
              <a:rPr lang="en-US" altLang="zh-CN" dirty="0" err="1"/>
              <a:t>OpenGLES</a:t>
            </a:r>
            <a:r>
              <a:rPr lang="zh-CN" altLang="en-US" dirty="0"/>
              <a:t>等。</a:t>
            </a:r>
          </a:p>
        </p:txBody>
      </p:sp>
      <p:sp>
        <p:nvSpPr>
          <p:cNvPr id="9" name="文本框 8">
            <a:extLst>
              <a:ext uri="{FF2B5EF4-FFF2-40B4-BE49-F238E27FC236}">
                <a16:creationId xmlns:a16="http://schemas.microsoft.com/office/drawing/2014/main" id="{5C8D8D54-6B66-0812-DA13-C608EC7205D6}"/>
              </a:ext>
            </a:extLst>
          </p:cNvPr>
          <p:cNvSpPr txBox="1"/>
          <p:nvPr/>
        </p:nvSpPr>
        <p:spPr>
          <a:xfrm>
            <a:off x="1505527" y="4073359"/>
            <a:ext cx="3531736" cy="369332"/>
          </a:xfrm>
          <a:prstGeom prst="rect">
            <a:avLst/>
          </a:prstGeom>
          <a:noFill/>
        </p:spPr>
        <p:txBody>
          <a:bodyPr wrap="none" rtlCol="0">
            <a:spAutoFit/>
          </a:bodyPr>
          <a:lstStyle/>
          <a:p>
            <a:r>
              <a:rPr lang="en-US" altLang="zh-CN" dirty="0"/>
              <a:t>Fig1. </a:t>
            </a:r>
            <a:r>
              <a:rPr lang="en-US" altLang="zh-CN" dirty="0" err="1"/>
              <a:t>Mayavi</a:t>
            </a:r>
            <a:r>
              <a:rPr lang="en-US" altLang="zh-CN" dirty="0"/>
              <a:t> </a:t>
            </a:r>
            <a:r>
              <a:rPr lang="zh-CN" altLang="en-US" dirty="0"/>
              <a:t>环境下的图形窗口</a:t>
            </a:r>
          </a:p>
        </p:txBody>
      </p:sp>
      <p:pic>
        <p:nvPicPr>
          <p:cNvPr id="11" name="图片 10">
            <a:extLst>
              <a:ext uri="{FF2B5EF4-FFF2-40B4-BE49-F238E27FC236}">
                <a16:creationId xmlns:a16="http://schemas.microsoft.com/office/drawing/2014/main" id="{6DD4A280-BDF2-9D5C-A29E-6741EE5628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460" y="1255461"/>
            <a:ext cx="4572043" cy="2790727"/>
          </a:xfrm>
          <a:prstGeom prst="rect">
            <a:avLst/>
          </a:prstGeom>
        </p:spPr>
      </p:pic>
      <p:sp>
        <p:nvSpPr>
          <p:cNvPr id="12" name="文本框 11">
            <a:extLst>
              <a:ext uri="{FF2B5EF4-FFF2-40B4-BE49-F238E27FC236}">
                <a16:creationId xmlns:a16="http://schemas.microsoft.com/office/drawing/2014/main" id="{33D9C1D9-9C73-6D80-11ED-42F2B77AA7C1}"/>
              </a:ext>
            </a:extLst>
          </p:cNvPr>
          <p:cNvSpPr txBox="1"/>
          <p:nvPr/>
        </p:nvSpPr>
        <p:spPr>
          <a:xfrm>
            <a:off x="7274956" y="4122576"/>
            <a:ext cx="3687228" cy="369332"/>
          </a:xfrm>
          <a:prstGeom prst="rect">
            <a:avLst/>
          </a:prstGeom>
          <a:noFill/>
        </p:spPr>
        <p:txBody>
          <a:bodyPr wrap="none" rtlCol="0">
            <a:spAutoFit/>
          </a:bodyPr>
          <a:lstStyle/>
          <a:p>
            <a:r>
              <a:rPr lang="en-US" altLang="zh-CN" dirty="0"/>
              <a:t>Fig1. </a:t>
            </a:r>
            <a:r>
              <a:rPr lang="en-US" altLang="zh-CN" dirty="0" err="1"/>
              <a:t>Meshlab</a:t>
            </a:r>
            <a:r>
              <a:rPr lang="en-US" altLang="zh-CN" dirty="0"/>
              <a:t> </a:t>
            </a:r>
            <a:r>
              <a:rPr lang="zh-CN" altLang="en-US" dirty="0"/>
              <a:t>环境下的图形窗口</a:t>
            </a:r>
          </a:p>
        </p:txBody>
      </p:sp>
      <p:sp>
        <p:nvSpPr>
          <p:cNvPr id="13" name="文本框 12">
            <a:extLst>
              <a:ext uri="{FF2B5EF4-FFF2-40B4-BE49-F238E27FC236}">
                <a16:creationId xmlns:a16="http://schemas.microsoft.com/office/drawing/2014/main" id="{506A5DE3-6CEE-1013-B280-5429841E40C2}"/>
              </a:ext>
            </a:extLst>
          </p:cNvPr>
          <p:cNvSpPr txBox="1"/>
          <p:nvPr/>
        </p:nvSpPr>
        <p:spPr>
          <a:xfrm>
            <a:off x="709369" y="6260067"/>
            <a:ext cx="6077305"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注</a:t>
            </a:r>
            <a:r>
              <a:rPr lang="en-US" altLang="zh-CN" dirty="0">
                <a:latin typeface="楷体" panose="02010609060101010101" pitchFamily="49" charset="-122"/>
                <a:ea typeface="楷体" panose="02010609060101010101" pitchFamily="49" charset="-122"/>
              </a:rPr>
              <a:t>1</a:t>
            </a:r>
            <a:r>
              <a:rPr lang="zh-CN" altLang="en-US" dirty="0">
                <a:latin typeface="楷体" panose="02010609060101010101" pitchFamily="49" charset="-122"/>
                <a:ea typeface="楷体" panose="02010609060101010101" pitchFamily="49" charset="-122"/>
              </a:rPr>
              <a:t>： </a:t>
            </a:r>
            <a:r>
              <a:rPr lang="en-US" altLang="zh-CN" dirty="0">
                <a:latin typeface="楷体" panose="02010609060101010101" pitchFamily="49" charset="-122"/>
                <a:ea typeface="楷体" panose="02010609060101010101" pitchFamily="49" charset="-122"/>
              </a:rPr>
              <a:t>Fig1  </a:t>
            </a:r>
            <a:r>
              <a:rPr lang="zh-CN" altLang="en-US" dirty="0">
                <a:latin typeface="楷体" panose="02010609060101010101" pitchFamily="49" charset="-122"/>
                <a:ea typeface="楷体" panose="02010609060101010101" pitchFamily="49" charset="-122"/>
              </a:rPr>
              <a:t>与 </a:t>
            </a:r>
            <a:r>
              <a:rPr lang="en-US" altLang="zh-CN" dirty="0">
                <a:latin typeface="楷体" panose="02010609060101010101" pitchFamily="49" charset="-122"/>
                <a:ea typeface="楷体" panose="02010609060101010101" pitchFamily="49" charset="-122"/>
              </a:rPr>
              <a:t>Fig2 </a:t>
            </a:r>
            <a:r>
              <a:rPr lang="zh-CN" altLang="en-US" dirty="0">
                <a:latin typeface="楷体" panose="02010609060101010101" pitchFamily="49" charset="-122"/>
                <a:ea typeface="楷体" panose="02010609060101010101" pitchFamily="49" charset="-122"/>
              </a:rPr>
              <a:t>的 使用数据集是</a:t>
            </a:r>
            <a:r>
              <a:rPr lang="en-US" altLang="zh-CN" dirty="0">
                <a:latin typeface="楷体" panose="02010609060101010101" pitchFamily="49" charset="-122"/>
                <a:ea typeface="楷体" panose="02010609060101010101" pitchFamily="49" charset="-122"/>
              </a:rPr>
              <a:t>ModelNet40</a:t>
            </a:r>
            <a:r>
              <a:rPr lang="zh-CN" altLang="en-US" dirty="0">
                <a:latin typeface="楷体" panose="02010609060101010101" pitchFamily="49" charset="-122"/>
                <a:ea typeface="楷体" panose="02010609060101010101" pitchFamily="49" charset="-122"/>
              </a:rPr>
              <a:t>数据集</a:t>
            </a:r>
          </a:p>
        </p:txBody>
      </p:sp>
    </p:spTree>
    <p:extLst>
      <p:ext uri="{BB962C8B-B14F-4D97-AF65-F5344CB8AC3E}">
        <p14:creationId xmlns:p14="http://schemas.microsoft.com/office/powerpoint/2010/main" val="1545971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1D9925-82DC-7B5E-95A3-D31DD6A5F2AC}"/>
              </a:ext>
            </a:extLst>
          </p:cNvPr>
          <p:cNvSpPr>
            <a:spLocks noGrp="1"/>
          </p:cNvSpPr>
          <p:nvPr>
            <p:ph type="title"/>
          </p:nvPr>
        </p:nvSpPr>
        <p:spPr/>
        <p:txBody>
          <a:bodyPr/>
          <a:lstStyle/>
          <a:p>
            <a:r>
              <a:rPr lang="zh-CN" altLang="en-US" dirty="0"/>
              <a:t>背景</a:t>
            </a:r>
          </a:p>
        </p:txBody>
      </p:sp>
      <p:sp>
        <p:nvSpPr>
          <p:cNvPr id="3" name="内容占位符 2">
            <a:extLst>
              <a:ext uri="{FF2B5EF4-FFF2-40B4-BE49-F238E27FC236}">
                <a16:creationId xmlns:a16="http://schemas.microsoft.com/office/drawing/2014/main" id="{D1FF4EAB-BEE5-9729-6081-CBB3BC4343D8}"/>
              </a:ext>
            </a:extLst>
          </p:cNvPr>
          <p:cNvSpPr>
            <a:spLocks noGrp="1"/>
          </p:cNvSpPr>
          <p:nvPr>
            <p:ph idx="1"/>
          </p:nvPr>
        </p:nvSpPr>
        <p:spPr/>
        <p:txBody>
          <a:bodyPr/>
          <a:lstStyle/>
          <a:p>
            <a:pPr marL="0" indent="0">
              <a:buNone/>
            </a:pPr>
            <a:r>
              <a:rPr lang="zh-CN" altLang="en-US" dirty="0"/>
              <a:t>      </a:t>
            </a:r>
            <a:r>
              <a:rPr lang="zh-CN" altLang="en-US" sz="2800" dirty="0"/>
              <a:t>攻防对抗</a:t>
            </a:r>
            <a:r>
              <a:rPr lang="en-US" altLang="zh-CN" sz="2800" dirty="0"/>
              <a:t> </a:t>
            </a:r>
            <a:r>
              <a:rPr lang="zh-CN" altLang="en-US" sz="2800" dirty="0"/>
              <a:t>的应用范围有很多。包括软件程序代码，隐私漏洞等。在智能媒体领域，</a:t>
            </a:r>
            <a:r>
              <a:rPr lang="en-US" altLang="zh-CN" sz="2800" dirty="0"/>
              <a:t>AI</a:t>
            </a:r>
            <a:r>
              <a:rPr lang="zh-CN" altLang="en-US" sz="2800" dirty="0"/>
              <a:t>，</a:t>
            </a:r>
            <a:r>
              <a:rPr lang="en-US" altLang="zh-CN" sz="2800" dirty="0"/>
              <a:t>AR</a:t>
            </a:r>
            <a:r>
              <a:rPr lang="zh-CN" altLang="en-US" sz="2800" dirty="0"/>
              <a:t>，</a:t>
            </a:r>
            <a:r>
              <a:rPr lang="en-US" altLang="zh-CN" sz="2800" dirty="0"/>
              <a:t>VR</a:t>
            </a:r>
            <a:r>
              <a:rPr lang="zh-CN" altLang="en-US" sz="2800" dirty="0"/>
              <a:t>都涉及相应的攻防安全问题。在</a:t>
            </a:r>
            <a:r>
              <a:rPr lang="en-US" altLang="zh-CN" sz="2800" dirty="0"/>
              <a:t>AI</a:t>
            </a:r>
            <a:r>
              <a:rPr lang="zh-CN" altLang="en-US" sz="2800" dirty="0"/>
              <a:t>领域的</a:t>
            </a:r>
            <a:r>
              <a:rPr lang="en-US" altLang="zh-CN" sz="2800" dirty="0"/>
              <a:t>3D</a:t>
            </a:r>
            <a:r>
              <a:rPr lang="zh-CN" altLang="en-US" sz="2800" dirty="0"/>
              <a:t>方向上，立体点云的获取，识别，分类，是</a:t>
            </a:r>
            <a:r>
              <a:rPr lang="en-US" altLang="zh-CN" sz="2800" dirty="0"/>
              <a:t>AI</a:t>
            </a:r>
            <a:r>
              <a:rPr lang="zh-CN" altLang="en-US" sz="2800" dirty="0"/>
              <a:t>在</a:t>
            </a:r>
            <a:r>
              <a:rPr lang="en-US" altLang="zh-CN" sz="2800" dirty="0"/>
              <a:t>3D</a:t>
            </a:r>
            <a:r>
              <a:rPr lang="zh-CN" altLang="en-US" sz="2800" dirty="0"/>
              <a:t>形式下的部分应用。</a:t>
            </a:r>
            <a:endParaRPr lang="en-US" altLang="zh-CN" sz="2800" dirty="0"/>
          </a:p>
          <a:p>
            <a:pPr marL="0" indent="0">
              <a:buNone/>
            </a:pPr>
            <a:endParaRPr lang="en-US" altLang="zh-CN" dirty="0"/>
          </a:p>
          <a:p>
            <a:pPr marL="0" indent="0">
              <a:buNone/>
            </a:pPr>
            <a:r>
              <a:rPr lang="zh-CN" altLang="en-US" sz="2800" dirty="0"/>
              <a:t>本次报告主要针对点云的分类模型</a:t>
            </a:r>
            <a:r>
              <a:rPr lang="en-US" altLang="zh-CN" sz="2800" dirty="0" err="1"/>
              <a:t>PointNet</a:t>
            </a:r>
            <a:r>
              <a:rPr lang="zh-CN" altLang="en-US" sz="2800" dirty="0"/>
              <a:t>的对抗攻击论文及代码做分析。</a:t>
            </a:r>
          </a:p>
        </p:txBody>
      </p:sp>
    </p:spTree>
    <p:extLst>
      <p:ext uri="{BB962C8B-B14F-4D97-AF65-F5344CB8AC3E}">
        <p14:creationId xmlns:p14="http://schemas.microsoft.com/office/powerpoint/2010/main" val="4187658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4CCF72-17D6-A539-F3EE-393D053B5A19}"/>
              </a:ext>
            </a:extLst>
          </p:cNvPr>
          <p:cNvSpPr>
            <a:spLocks noGrp="1"/>
          </p:cNvSpPr>
          <p:nvPr>
            <p:ph type="title"/>
          </p:nvPr>
        </p:nvSpPr>
        <p:spPr/>
        <p:txBody>
          <a:bodyPr/>
          <a:lstStyle/>
          <a:p>
            <a:r>
              <a:rPr lang="en-US" altLang="zh-CN" sz="4000" dirty="0"/>
              <a:t>3d_adv_pc </a:t>
            </a:r>
            <a:r>
              <a:rPr lang="zh-CN" altLang="en-US" sz="4000" dirty="0"/>
              <a:t>论文解析</a:t>
            </a:r>
            <a:br>
              <a:rPr lang="en-US" altLang="zh-CN" sz="4000" dirty="0"/>
            </a:br>
            <a:endParaRPr lang="zh-CN" altLang="en-US" dirty="0"/>
          </a:p>
        </p:txBody>
      </p:sp>
      <p:sp>
        <p:nvSpPr>
          <p:cNvPr id="3" name="内容占位符 2">
            <a:extLst>
              <a:ext uri="{FF2B5EF4-FFF2-40B4-BE49-F238E27FC236}">
                <a16:creationId xmlns:a16="http://schemas.microsoft.com/office/drawing/2014/main" id="{C388365C-6E15-9F5A-00EB-248F9191749D}"/>
              </a:ext>
            </a:extLst>
          </p:cNvPr>
          <p:cNvSpPr>
            <a:spLocks noGrp="1"/>
          </p:cNvSpPr>
          <p:nvPr>
            <p:ph idx="1"/>
          </p:nvPr>
        </p:nvSpPr>
        <p:spPr/>
        <p:txBody>
          <a:bodyPr/>
          <a:lstStyle/>
          <a:p>
            <a:pPr marL="0" indent="0">
              <a:buNone/>
            </a:pPr>
            <a:r>
              <a:rPr lang="en-US" altLang="zh-CN" sz="2800" dirty="0" err="1"/>
              <a:t>PointNet</a:t>
            </a:r>
            <a:r>
              <a:rPr lang="zh-CN" altLang="en-US" sz="2800" dirty="0"/>
              <a:t>是</a:t>
            </a:r>
            <a:r>
              <a:rPr lang="en-US" altLang="zh-CN" sz="2800" dirty="0"/>
              <a:t>2017</a:t>
            </a:r>
            <a:r>
              <a:rPr lang="zh-CN" altLang="en-US" sz="2800" dirty="0"/>
              <a:t>年发表的用于</a:t>
            </a:r>
            <a:r>
              <a:rPr lang="en-US" altLang="zh-CN" sz="2800" dirty="0"/>
              <a:t>3D</a:t>
            </a:r>
            <a:r>
              <a:rPr lang="zh-CN" altLang="en-US" sz="2800" dirty="0"/>
              <a:t>点云分类的网络。</a:t>
            </a:r>
            <a:r>
              <a:rPr lang="en-US" altLang="zh-CN" sz="2800" dirty="0"/>
              <a:t> 3d_adv_pc </a:t>
            </a:r>
            <a:r>
              <a:rPr lang="zh-CN" altLang="en-US" sz="2800" dirty="0"/>
              <a:t>提出了针对这种</a:t>
            </a:r>
            <a:r>
              <a:rPr lang="en-US" altLang="zh-CN" sz="2800" dirty="0"/>
              <a:t>3D</a:t>
            </a:r>
            <a:r>
              <a:rPr lang="zh-CN" altLang="en-US" sz="2800" dirty="0"/>
              <a:t>模型网络进行迭代攻击的一般性方法。其将攻防迭代优化的基本攻击思想应用其中。</a:t>
            </a:r>
            <a:endParaRPr lang="en-US" altLang="zh-CN" sz="2800" dirty="0"/>
          </a:p>
          <a:p>
            <a:pPr marL="0" indent="0">
              <a:buNone/>
            </a:pPr>
            <a:endParaRPr lang="en-US" altLang="zh-CN" sz="2800" dirty="0"/>
          </a:p>
          <a:p>
            <a:pPr marL="0" indent="0">
              <a:buNone/>
            </a:pPr>
            <a:r>
              <a:rPr lang="zh-CN" altLang="en-US" dirty="0"/>
              <a:t>论文提出</a:t>
            </a:r>
            <a:r>
              <a:rPr lang="en-US" altLang="zh-CN" dirty="0"/>
              <a:t>4</a:t>
            </a:r>
            <a:r>
              <a:rPr lang="zh-CN" altLang="en-US" dirty="0"/>
              <a:t>种攻击方法</a:t>
            </a:r>
            <a:r>
              <a:rPr lang="en-US" altLang="zh-CN" dirty="0"/>
              <a:t>:</a:t>
            </a:r>
          </a:p>
          <a:p>
            <a:pPr lvl="1">
              <a:buFont typeface="Arial" panose="020B0604020202020204" pitchFamily="34" charset="0"/>
              <a:buChar char="•"/>
            </a:pPr>
            <a:r>
              <a:rPr lang="zh-CN" altLang="en-US" dirty="0"/>
              <a:t>一般性的扰动攻击</a:t>
            </a:r>
            <a:endParaRPr lang="en-US" altLang="zh-CN" dirty="0"/>
          </a:p>
          <a:p>
            <a:pPr lvl="1">
              <a:buFont typeface="Arial" panose="020B0604020202020204" pitchFamily="34" charset="0"/>
              <a:buChar char="•"/>
            </a:pPr>
            <a:r>
              <a:rPr lang="zh-CN" altLang="en-US" dirty="0"/>
              <a:t>独立点形式攻击</a:t>
            </a:r>
            <a:endParaRPr lang="en-US" altLang="zh-CN" dirty="0"/>
          </a:p>
          <a:p>
            <a:pPr lvl="1">
              <a:buFont typeface="Arial" panose="020B0604020202020204" pitchFamily="34" charset="0"/>
              <a:buChar char="•"/>
            </a:pPr>
            <a:r>
              <a:rPr lang="zh-CN" altLang="en-US" dirty="0"/>
              <a:t>点簇形式攻击</a:t>
            </a:r>
            <a:endParaRPr lang="en-US" altLang="zh-CN" dirty="0"/>
          </a:p>
          <a:p>
            <a:pPr lvl="1">
              <a:buFont typeface="Arial" panose="020B0604020202020204" pitchFamily="34" charset="0"/>
              <a:buChar char="•"/>
            </a:pPr>
            <a:r>
              <a:rPr lang="zh-CN" altLang="en-US" dirty="0"/>
              <a:t>点云对象形式攻击</a:t>
            </a:r>
          </a:p>
        </p:txBody>
      </p:sp>
    </p:spTree>
    <p:extLst>
      <p:ext uri="{BB962C8B-B14F-4D97-AF65-F5344CB8AC3E}">
        <p14:creationId xmlns:p14="http://schemas.microsoft.com/office/powerpoint/2010/main" val="3694254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129C58-5C89-0C60-FBED-0382E05A58C1}"/>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3A962D15-3C1B-0AA4-F09F-E5EA238907FB}"/>
                  </a:ext>
                </a:extLst>
              </p:cNvPr>
              <p:cNvSpPr>
                <a:spLocks noGrp="1"/>
              </p:cNvSpPr>
              <p:nvPr>
                <p:ph idx="1"/>
              </p:nvPr>
            </p:nvSpPr>
            <p:spPr/>
            <p:txBody>
              <a:bodyPr/>
              <a:lstStyle/>
              <a:p>
                <a:r>
                  <a:rPr lang="zh-CN" altLang="en-US" dirty="0"/>
                  <a:t>问题构想</a:t>
                </a:r>
                <a:endParaRPr lang="en-US" altLang="zh-CN" dirty="0"/>
              </a:p>
              <a:p>
                <a:pPr marL="0" indent="0">
                  <a:buNone/>
                </a:pPr>
                <a:r>
                  <a:rPr lang="zh-CN" altLang="en-US" sz="2800" dirty="0"/>
                  <a:t>论文中采用距离的概念去衡量移动位置后的点集与原点集的元素距离变化对模型分类结果的影响。简单说，这是一种将点集距离变化看作迭代损失的一部分，让损失变小，进而影响模型分类结果的攻击方法。</a:t>
                </a:r>
                <a:endParaRPr lang="en-US" altLang="zh-CN" sz="2800" dirty="0"/>
              </a:p>
              <a:p>
                <a:pPr marL="0" indent="0">
                  <a:buNone/>
                </a:pPr>
                <a:r>
                  <a:rPr lang="zh-CN" altLang="en-US" sz="2800" dirty="0"/>
                  <a:t>攻击的目标是找到一个合理的输入，使得</a:t>
                </a:r>
                <a:r>
                  <a:rPr lang="en-US" altLang="zh-CN" sz="2800" dirty="0"/>
                  <a:t>x</a:t>
                </a:r>
                <a:r>
                  <a:rPr lang="zh-CN" altLang="en-US" sz="2800" dirty="0"/>
                  <a:t>与</a:t>
                </a:r>
                <a:r>
                  <a:rPr lang="en-US" altLang="zh-CN" sz="2800" dirty="0"/>
                  <a:t>x’</a:t>
                </a:r>
                <a:r>
                  <a:rPr lang="zh-CN" altLang="en-US" sz="2800" dirty="0"/>
                  <a:t>的距离最小。</a:t>
                </a:r>
                <a:endParaRPr lang="en-US" altLang="zh-CN" sz="2800" dirty="0"/>
              </a:p>
              <a:p>
                <a:pPr marL="0" indent="0">
                  <a:buNone/>
                </a:pPr>
                <a:endParaRPr lang="en-US" altLang="zh-CN" sz="2800" dirty="0"/>
              </a:p>
              <a:p>
                <a:pPr marL="0" indent="0">
                  <a:buNone/>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𝑀𝑖𝑛</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𝐷</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smtClean="0">
                          <a:latin typeface="Cambria Math" panose="02040503050406030204" pitchFamily="18" charset="0"/>
                        </a:rPr>
                        <m:t>’)</m:t>
                      </m:r>
                    </m:oMath>
                  </m:oMathPara>
                </a14:m>
                <a:endParaRPr lang="en-US" altLang="zh-CN" dirty="0"/>
              </a:p>
              <a:p>
                <a:pPr marL="0" indent="0" algn="ctr">
                  <a:buNone/>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优化算法：</m:t>
                      </m:r>
                      <m:r>
                        <a:rPr lang="zh-CN" altLang="en-US" i="1" dirty="0">
                          <a:latin typeface="Cambria Math" panose="02040503050406030204" pitchFamily="18" charset="0"/>
                        </a:rPr>
                        <m:t> </m:t>
                      </m:r>
                      <m:r>
                        <a:rPr lang="en-US" altLang="zh-CN" i="1" dirty="0" smtClean="0">
                          <a:latin typeface="Cambria Math" panose="02040503050406030204" pitchFamily="18" charset="0"/>
                        </a:rPr>
                        <m:t>𝑀𝑖𝑛</m:t>
                      </m:r>
                      <m:r>
                        <a:rPr lang="en-US" altLang="zh-CN" i="1" dirty="0" smtClean="0">
                          <a:latin typeface="Cambria Math" panose="02040503050406030204" pitchFamily="18" charset="0"/>
                        </a:rPr>
                        <m:t> </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𝜆</m:t>
                      </m:r>
                      <m:r>
                        <a:rPr lang="en-US" altLang="zh-CN" i="1" dirty="0" err="1" smtClean="0">
                          <a:latin typeface="Cambria Math" panose="02040503050406030204" pitchFamily="18" charset="0"/>
                        </a:rPr>
                        <m:t>𝐷</m:t>
                      </m:r>
                      <m:r>
                        <a:rPr lang="en-US" altLang="zh-CN" i="1" dirty="0"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err="1" smtClean="0">
                          <a:latin typeface="Cambria Math" panose="02040503050406030204" pitchFamily="18" charset="0"/>
                        </a:rPr>
                        <m:t>,</m:t>
                      </m:r>
                      <m:r>
                        <a:rPr lang="en-US" altLang="zh-CN" i="1" dirty="0" err="1" smtClean="0">
                          <a:latin typeface="Cambria Math" panose="02040503050406030204" pitchFamily="18" charset="0"/>
                        </a:rPr>
                        <m:t>𝑥</m:t>
                      </m:r>
                      <m:r>
                        <a:rPr lang="en-US" altLang="zh-CN" i="1" dirty="0" smtClean="0">
                          <a:latin typeface="Cambria Math" panose="02040503050406030204" pitchFamily="18" charset="0"/>
                        </a:rPr>
                        <m:t>’)</m:t>
                      </m:r>
                    </m:oMath>
                  </m:oMathPara>
                </a14:m>
                <a:endParaRPr lang="en-US" altLang="zh-CN" dirty="0"/>
              </a:p>
              <a:p>
                <a:pPr marL="0" indent="0" algn="ctr">
                  <a:buNone/>
                </a:pPr>
                <a14:m>
                  <m:oMath xmlns:m="http://schemas.openxmlformats.org/officeDocument/2006/math">
                    <m:r>
                      <a:rPr lang="zh-CN" altLang="en-US" i="1" dirty="0">
                        <a:latin typeface="Cambria Math" panose="02040503050406030204" pitchFamily="18" charset="0"/>
                      </a:rPr>
                      <m:t>损失函数</m:t>
                    </m:r>
                    <m:r>
                      <a:rPr lang="zh-CN" altLang="en-US" i="1" dirty="0" smtClean="0">
                        <a:latin typeface="Cambria Math" panose="02040503050406030204" pitchFamily="18" charset="0"/>
                      </a:rPr>
                      <m:t>：</m:t>
                    </m:r>
                    <m:r>
                      <a:rPr lang="en-US" altLang="zh-CN" i="1" dirty="0" smtClean="0">
                        <a:latin typeface="Cambria Math" panose="02040503050406030204" pitchFamily="18" charset="0"/>
                      </a:rPr>
                      <m:t>𝑓</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𝑥</m:t>
                    </m:r>
                    <m:r>
                      <a:rPr lang="en-US" altLang="zh-CN" i="1" dirty="0" smtClean="0">
                        <a:latin typeface="Cambria Math" panose="02040503050406030204" pitchFamily="18" charset="0"/>
                      </a:rPr>
                      <m:t>’)</m:t>
                    </m:r>
                  </m:oMath>
                </a14:m>
                <a:r>
                  <a:rPr lang="en-US" altLang="zh-CN" dirty="0"/>
                  <a:t>=</a:t>
                </a:r>
                <a14:m>
                  <m:oMath xmlns:m="http://schemas.openxmlformats.org/officeDocument/2006/math">
                    <m:r>
                      <a:rPr lang="en-US" altLang="zh-CN" i="1" dirty="0" smtClean="0">
                        <a:latin typeface="Cambria Math" panose="02040503050406030204" pitchFamily="18" charset="0"/>
                      </a:rPr>
                      <m:t> </m:t>
                    </m:r>
                    <m:sSup>
                      <m:sSupPr>
                        <m:ctrlPr>
                          <a:rPr lang="en-US" altLang="zh-CN" i="1" dirty="0" smtClean="0">
                            <a:latin typeface="Cambria Math" panose="02040503050406030204" pitchFamily="18" charset="0"/>
                          </a:rPr>
                        </m:ctrlPr>
                      </m:sSupPr>
                      <m:e>
                        <m:r>
                          <m:rPr>
                            <m:nor/>
                          </m:rPr>
                          <a:rPr lang="en-US" altLang="zh-CN" dirty="0"/>
                          <m:t>(</m:t>
                        </m:r>
                        <m:r>
                          <m:rPr>
                            <m:nor/>
                          </m:rPr>
                          <a:rPr lang="en-US" altLang="zh-CN" dirty="0"/>
                          <m:t>max</m:t>
                        </m:r>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𝑍</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sub>
                            <m:r>
                              <m:rPr>
                                <m:nor/>
                              </m:rPr>
                              <a:rPr lang="en-US" altLang="zh-CN" dirty="0"/>
                              <m:t>i</m:t>
                            </m:r>
                          </m:sub>
                        </m:sSub>
                        <m:r>
                          <m:rPr>
                            <m:nor/>
                          </m:rPr>
                          <a:rPr lang="en-US" altLang="zh-CN" dirty="0"/>
                          <m:t>)−</m:t>
                        </m:r>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𝑍</m:t>
                            </m:r>
                            <m:r>
                              <a:rPr lang="en-US" altLang="zh-CN" i="1" dirty="0">
                                <a:latin typeface="Cambria Math" panose="02040503050406030204" pitchFamily="18" charset="0"/>
                              </a:rPr>
                              <m:t>(</m:t>
                            </m:r>
                            <m:r>
                              <a:rPr lang="en-US" altLang="zh-CN" i="1" dirty="0">
                                <a:latin typeface="Cambria Math" panose="02040503050406030204" pitchFamily="18" charset="0"/>
                              </a:rPr>
                              <m:t>𝑥</m:t>
                            </m:r>
                            <m:r>
                              <a:rPr lang="en-US" altLang="zh-CN" i="1" dirty="0">
                                <a:latin typeface="Cambria Math" panose="02040503050406030204" pitchFamily="18" charset="0"/>
                              </a:rPr>
                              <m:t>’)</m:t>
                            </m:r>
                          </m:e>
                          <m:sub>
                            <m:r>
                              <m:rPr>
                                <m:nor/>
                              </m:rPr>
                              <a:rPr lang="en-US" altLang="zh-CN" dirty="0"/>
                              <m:t>t</m:t>
                            </m:r>
                            <m:r>
                              <m:rPr>
                                <m:nor/>
                              </m:rPr>
                              <a:rPr lang="en-US" altLang="zh-CN" dirty="0"/>
                              <m:t>′</m:t>
                            </m:r>
                          </m:sub>
                        </m:sSub>
                        <m:r>
                          <m:rPr>
                            <m:nor/>
                          </m:rPr>
                          <a:rPr lang="en-US" altLang="zh-CN" dirty="0"/>
                          <m:t>)</m:t>
                        </m:r>
                      </m:e>
                      <m:sup>
                        <m:r>
                          <m:rPr>
                            <m:nor/>
                          </m:rPr>
                          <a:rPr lang="en-US" altLang="zh-CN" dirty="0"/>
                          <m:t>+</m:t>
                        </m:r>
                      </m:sup>
                    </m:sSup>
                  </m:oMath>
                </a14:m>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p:txBody>
          </p:sp>
        </mc:Choice>
        <mc:Fallback xmlns="">
          <p:sp>
            <p:nvSpPr>
              <p:cNvPr id="3" name="内容占位符 2">
                <a:extLst>
                  <a:ext uri="{FF2B5EF4-FFF2-40B4-BE49-F238E27FC236}">
                    <a16:creationId xmlns:a16="http://schemas.microsoft.com/office/drawing/2014/main" id="{3A962D15-3C1B-0AA4-F09F-E5EA238907FB}"/>
                  </a:ext>
                </a:extLst>
              </p:cNvPr>
              <p:cNvSpPr>
                <a:spLocks noGrp="1" noRot="1" noChangeAspect="1" noMove="1" noResize="1" noEditPoints="1" noAdjustHandles="1" noChangeArrowheads="1" noChangeShapeType="1" noTextEdit="1"/>
              </p:cNvSpPr>
              <p:nvPr>
                <p:ph idx="1"/>
              </p:nvPr>
            </p:nvSpPr>
            <p:spPr>
              <a:blipFill>
                <a:blip r:embed="rId2"/>
                <a:stretch>
                  <a:fillRect l="-1346" t="-1544" r="-673" b="-20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02558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53935A-F4EC-6236-46CB-01F36896BAB5}"/>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E336E779-0E39-8B34-371A-8EDCAB176EFA}"/>
                  </a:ext>
                </a:extLst>
              </p:cNvPr>
              <p:cNvSpPr>
                <a:spLocks noGrp="1"/>
              </p:cNvSpPr>
              <p:nvPr>
                <p:ph idx="1"/>
              </p:nvPr>
            </p:nvSpPr>
            <p:spPr/>
            <p:txBody>
              <a:bodyPr/>
              <a:lstStyle/>
              <a:p>
                <a:r>
                  <a:rPr lang="zh-CN" altLang="en-US" dirty="0"/>
                  <a:t>一般性的扰动攻击</a:t>
                </a:r>
                <a:r>
                  <a:rPr lang="en-US" altLang="zh-CN" dirty="0"/>
                  <a:t>      </a:t>
                </a:r>
              </a:p>
              <a:p>
                <a:pPr marL="0" indent="0" algn="ctr">
                  <a:buNone/>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𝐷</m:t>
                        </m:r>
                      </m:e>
                      <m:sub>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𝐿</m:t>
                            </m:r>
                          </m:e>
                          <m:sub>
                            <m:r>
                              <a:rPr lang="en-US" altLang="zh-CN" b="0" i="1" smtClean="0">
                                <a:latin typeface="Cambria Math" panose="02040503050406030204" pitchFamily="18" charset="0"/>
                              </a:rPr>
                              <m:t>𝑝</m:t>
                            </m:r>
                          </m:sub>
                        </m:sSub>
                      </m:sub>
                    </m:sSub>
                    <m:r>
                      <a:rPr lang="en-US" altLang="zh-CN" i="1" smtClean="0">
                        <a:latin typeface="Cambria Math" panose="02040503050406030204" pitchFamily="18" charset="0"/>
                      </a:rPr>
                      <m:t> </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𝑆</m:t>
                    </m:r>
                    <m:r>
                      <a:rPr lang="en-US" altLang="zh-CN" i="1" dirty="0" smtClean="0">
                        <a:latin typeface="Cambria Math" panose="02040503050406030204" pitchFamily="18" charset="0"/>
                      </a:rPr>
                      <m:t>’)  </m:t>
                    </m:r>
                  </m:oMath>
                </a14:m>
                <a:r>
                  <a:rPr lang="en-US" altLang="zh-CN" dirty="0"/>
                  <a:t>= </a:t>
                </a:r>
                <a14:m>
                  <m:oMath xmlns:m="http://schemas.openxmlformats.org/officeDocument/2006/math">
                    <m:sSup>
                      <m:sSupPr>
                        <m:ctrlPr>
                          <a:rPr lang="en-US" altLang="zh-CN" i="1" dirty="0" smtClean="0">
                            <a:latin typeface="Cambria Math" panose="02040503050406030204" pitchFamily="18" charset="0"/>
                          </a:rPr>
                        </m:ctrlPr>
                      </m:sSupPr>
                      <m:e>
                        <m:r>
                          <m:rPr>
                            <m:nor/>
                          </m:rPr>
                          <a:rPr lang="en-US" altLang="zh-CN" dirty="0"/>
                          <m:t>(</m:t>
                        </m:r>
                        <m:nary>
                          <m:naryPr>
                            <m:chr m:val="∑"/>
                            <m:supHide m:val="on"/>
                            <m:ctrlPr>
                              <a:rPr lang="zh-CN" altLang="en-US" i="1" dirty="0">
                                <a:latin typeface="Cambria Math" panose="02040503050406030204" pitchFamily="18" charset="0"/>
                              </a:rPr>
                            </m:ctrlPr>
                          </m:naryPr>
                          <m:sub>
                            <m:r>
                              <m:rPr>
                                <m:brk m:alnAt="7"/>
                              </m:rPr>
                              <a:rPr lang="en-US" altLang="zh-CN" i="1" dirty="0">
                                <a:latin typeface="Cambria Math" panose="02040503050406030204" pitchFamily="18" charset="0"/>
                              </a:rPr>
                              <m:t>𝑖</m:t>
                            </m:r>
                          </m:sub>
                          <m:sup/>
                          <m:e>
                            <m:sSup>
                              <m:sSupPr>
                                <m:ctrlPr>
                                  <a:rPr lang="en-US" altLang="zh-CN" i="1" dirty="0" smtClean="0">
                                    <a:latin typeface="Cambria Math" panose="02040503050406030204" pitchFamily="18" charset="0"/>
                                  </a:rPr>
                                </m:ctrlPr>
                              </m:sSupPr>
                              <m:e>
                                <m:r>
                                  <a:rPr lang="en-US" altLang="zh-CN" i="1" dirty="0">
                                    <a:latin typeface="Cambria Math" panose="02040503050406030204" pitchFamily="18" charset="0"/>
                                  </a:rPr>
                                  <m:t>(</m:t>
                                </m:r>
                                <m:sSub>
                                  <m:sSubPr>
                                    <m:ctrlPr>
                                      <a:rPr lang="en-US" altLang="zh-CN" i="1" dirty="0">
                                        <a:latin typeface="Cambria Math" panose="02040503050406030204" pitchFamily="18" charset="0"/>
                                      </a:rPr>
                                    </m:ctrlPr>
                                  </m:sSubPr>
                                  <m:e>
                                    <m:r>
                                      <a:rPr lang="en-US" altLang="zh-CN" b="0" i="1" dirty="0" smtClean="0">
                                        <a:latin typeface="Cambria Math" panose="02040503050406030204" pitchFamily="18" charset="0"/>
                                      </a:rPr>
                                      <m:t>𝑠</m:t>
                                    </m:r>
                                  </m:e>
                                  <m:sub>
                                    <m:r>
                                      <a:rPr lang="en-US" altLang="zh-CN" i="1" dirty="0">
                                        <a:latin typeface="Cambria Math" panose="02040503050406030204" pitchFamily="18" charset="0"/>
                                      </a:rPr>
                                      <m:t>𝑖</m:t>
                                    </m:r>
                                  </m:sub>
                                </m:sSub>
                                <m:r>
                                  <a:rPr lang="en-US" altLang="zh-CN" i="1" dirty="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b="0" i="1" dirty="0" smtClean="0">
                                        <a:latin typeface="Cambria Math" panose="02040503050406030204" pitchFamily="18" charset="0"/>
                                      </a:rPr>
                                      <m:t>𝑠</m:t>
                                    </m:r>
                                  </m:e>
                                  <m:sub>
                                    <m:r>
                                      <a:rPr lang="en-US" altLang="zh-CN" i="1" dirty="0">
                                        <a:latin typeface="Cambria Math" panose="02040503050406030204" pitchFamily="18" charset="0"/>
                                      </a:rPr>
                                      <m:t>𝑖</m:t>
                                    </m:r>
                                  </m:sub>
                                  <m:sup>
                                    <m:r>
                                      <a:rPr lang="en-US" altLang="zh-CN" i="1" dirty="0">
                                        <a:latin typeface="Cambria Math" panose="02040503050406030204" pitchFamily="18" charset="0"/>
                                      </a:rPr>
                                      <m:t>′</m:t>
                                    </m:r>
                                  </m:sup>
                                </m:sSubSup>
                                <m:r>
                                  <a:rPr lang="en-US" altLang="zh-CN" i="1" dirty="0">
                                    <a:latin typeface="Cambria Math" panose="02040503050406030204" pitchFamily="18" charset="0"/>
                                  </a:rPr>
                                  <m:t>)</m:t>
                                </m:r>
                              </m:e>
                              <m:sup>
                                <m:r>
                                  <a:rPr lang="en-US" altLang="zh-CN" b="0" i="1" dirty="0" smtClean="0">
                                    <a:latin typeface="Cambria Math" panose="02040503050406030204" pitchFamily="18" charset="0"/>
                                  </a:rPr>
                                  <m:t>𝑝</m:t>
                                </m:r>
                              </m:sup>
                            </m:sSup>
                          </m:e>
                        </m:nary>
                        <m:r>
                          <m:rPr>
                            <m:nor/>
                          </m:rPr>
                          <a:rPr lang="en-US" altLang="zh-CN" dirty="0"/>
                          <m:t>)</m:t>
                        </m:r>
                      </m:e>
                      <m:sup>
                        <m:r>
                          <a:rPr lang="en-US" altLang="zh-CN" b="0" i="1" dirty="0" smtClean="0">
                            <a:latin typeface="Cambria Math" panose="02040503050406030204" pitchFamily="18" charset="0"/>
                          </a:rPr>
                          <m:t>1/</m:t>
                        </m:r>
                        <m:r>
                          <a:rPr lang="en-US" altLang="zh-CN" b="0" i="1" dirty="0" smtClean="0">
                            <a:latin typeface="Cambria Math" panose="02040503050406030204" pitchFamily="18" charset="0"/>
                          </a:rPr>
                          <m:t>𝑝</m:t>
                        </m:r>
                      </m:sup>
                    </m:sSup>
                  </m:oMath>
                </a14:m>
                <a:endParaRPr lang="en-US" altLang="zh-CN" dirty="0"/>
              </a:p>
              <a:p>
                <a:pPr marL="0" indent="0">
                  <a:buNone/>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𝑝</m:t>
                        </m:r>
                      </m:sub>
                    </m:sSub>
                  </m:oMath>
                </a14:m>
                <a:r>
                  <a:rPr lang="zh-CN" altLang="en-US" sz="2400" dirty="0"/>
                  <a:t>代表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i="1">
                            <a:latin typeface="Cambria Math" panose="02040503050406030204" pitchFamily="18" charset="0"/>
                          </a:rPr>
                          <m:t>𝑝</m:t>
                        </m:r>
                      </m:sub>
                    </m:sSub>
                  </m:oMath>
                </a14:m>
                <a:r>
                  <a:rPr lang="zh-CN" altLang="en-US" sz="2400" dirty="0"/>
                  <a:t>范数：</a:t>
                </a:r>
                <a:endParaRPr lang="en-US" altLang="zh-CN" sz="2400" dirty="0"/>
              </a:p>
              <a:p>
                <a:pPr marL="0" indent="0">
                  <a:buNone/>
                </a:pPr>
                <a:r>
                  <a:rPr lang="en-US" altLang="zh-CN" sz="2400" dirty="0"/>
                  <a:t>P = 1  :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𝑝</m:t>
                        </m:r>
                      </m:sub>
                    </m:sSub>
                  </m:oMath>
                </a14:m>
                <a:r>
                  <a:rPr lang="en-US" altLang="zh-CN" sz="2400" dirty="0"/>
                  <a:t>  </a:t>
                </a:r>
                <a:r>
                  <a:rPr lang="zh-CN" altLang="en-US" sz="2400" dirty="0"/>
                  <a:t>表示   曼哈顿距离 </a:t>
                </a:r>
                <a:r>
                  <a:rPr lang="en-US" altLang="zh-CN" sz="2400" dirty="0"/>
                  <a:t>|x1-x2|+ |y1-y2|</a:t>
                </a:r>
              </a:p>
              <a:p>
                <a:pPr marL="0" indent="0">
                  <a:buNone/>
                </a:pPr>
                <a:r>
                  <a:rPr lang="en-US" altLang="zh-CN" sz="2400" dirty="0"/>
                  <a:t>P = 2  :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𝐿</m:t>
                        </m:r>
                      </m:e>
                      <m:sub>
                        <m:r>
                          <a:rPr lang="en-US" altLang="zh-CN" sz="2400" b="0" i="1" smtClean="0">
                            <a:latin typeface="Cambria Math" panose="02040503050406030204" pitchFamily="18" charset="0"/>
                          </a:rPr>
                          <m:t>𝑝</m:t>
                        </m:r>
                      </m:sub>
                    </m:sSub>
                  </m:oMath>
                </a14:m>
                <a:r>
                  <a:rPr lang="en-US" altLang="zh-CN" sz="2400" dirty="0"/>
                  <a:t>  </a:t>
                </a:r>
                <a:r>
                  <a:rPr lang="zh-CN" altLang="en-US" sz="2400" dirty="0"/>
                  <a:t>表示   欧几里得距离</a:t>
                </a:r>
                <a:endParaRPr lang="en-US" altLang="zh-CN" sz="2400" dirty="0"/>
              </a:p>
              <a:p>
                <a:pPr marL="0" indent="0">
                  <a:buNone/>
                </a:pPr>
                <a:r>
                  <a:rPr lang="en-US" altLang="zh-CN" sz="2400" b="0" dirty="0">
                    <a:cs typeface="Times New Roman" panose="02020603050405020304" pitchFamily="18" charset="0"/>
                  </a:rPr>
                  <a:t>  </a:t>
                </a:r>
                <a:r>
                  <a:rPr lang="zh-CN" altLang="en-US" sz="2400" dirty="0">
                    <a:cs typeface="Times New Roman" panose="02020603050405020304" pitchFamily="18" charset="0"/>
                  </a:rPr>
                  <a:t> </a:t>
                </a:r>
                <a:r>
                  <a:rPr lang="en-US" altLang="zh-CN" sz="2400" dirty="0">
                    <a:cs typeface="Times New Roman" panose="02020603050405020304" pitchFamily="18" charset="0"/>
                  </a:rPr>
                  <a:t>…        </a:t>
                </a:r>
                <a:r>
                  <a:rPr lang="en-US" altLang="zh-CN" sz="2400" b="0" dirty="0">
                    <a:cs typeface="Times New Roman" panose="02020603050405020304" pitchFamily="18" charset="0"/>
                  </a:rPr>
                  <a:t>      </a:t>
                </a:r>
                <a14:m>
                  <m:oMath xmlns:m="http://schemas.openxmlformats.org/officeDocument/2006/math">
                    <m:r>
                      <a:rPr lang="en-US" altLang="zh-CN" sz="2400" b="0" i="0" dirty="0" smtClean="0">
                        <a:latin typeface="Cambria Math" panose="02040503050406030204" pitchFamily="18" charset="0"/>
                        <a:cs typeface="Times New Roman" panose="02020603050405020304" pitchFamily="18" charset="0"/>
                      </a:rPr>
                      <m:t>    </m:t>
                    </m:r>
                    <m:sSup>
                      <m:sSupPr>
                        <m:ctrlPr>
                          <a:rPr lang="en-US" altLang="zh-CN" sz="2400" i="1" dirty="0">
                            <a:latin typeface="Cambria Math" panose="02040503050406030204" pitchFamily="18" charset="0"/>
                            <a:cs typeface="Times New Roman" panose="02020603050405020304" pitchFamily="18" charset="0"/>
                          </a:rPr>
                        </m:ctrlPr>
                      </m:sSupPr>
                      <m:e>
                        <m:r>
                          <m:rPr>
                            <m:nor/>
                          </m:rPr>
                          <a:rPr lang="en-US" altLang="zh-CN" sz="2400" b="0" i="0" dirty="0" smtClean="0">
                            <a:latin typeface="Times New Roman" panose="02020603050405020304" pitchFamily="18" charset="0"/>
                            <a:cs typeface="Times New Roman" panose="02020603050405020304" pitchFamily="18" charset="0"/>
                          </a:rPr>
                          <m:t> </m:t>
                        </m:r>
                        <m:r>
                          <m:rPr>
                            <m:nor/>
                          </m:rPr>
                          <a:rPr lang="en-US" altLang="zh-CN" sz="2400" dirty="0" smtClean="0">
                            <a:latin typeface="Times New Roman" panose="02020603050405020304" pitchFamily="18" charset="0"/>
                            <a:cs typeface="Times New Roman" panose="02020603050405020304" pitchFamily="18" charset="0"/>
                          </a:rPr>
                          <m:t>(</m:t>
                        </m:r>
                        <m:sSup>
                          <m:sSupPr>
                            <m:ctrlPr>
                              <a:rPr lang="en-US" altLang="zh-CN" sz="2400" i="1" dirty="0">
                                <a:latin typeface="Cambria Math" panose="02040503050406030204" pitchFamily="18" charset="0"/>
                                <a:cs typeface="Times New Roman" panose="02020603050405020304" pitchFamily="18" charset="0"/>
                              </a:rPr>
                            </m:ctrlPr>
                          </m:sSupPr>
                          <m:e>
                            <m:r>
                              <m:rPr>
                                <m:nor/>
                              </m:rPr>
                              <a:rPr lang="zh-CN" altLang="en-US" sz="2400" dirty="0">
                                <a:latin typeface="Times New Roman" panose="020206030504050203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r>
                                  <a:rPr lang="en-US" altLang="zh-CN" sz="2400" dirty="0">
                                    <a:latin typeface="Cambria Math" panose="02040503050406030204" pitchFamily="18" charset="0"/>
                                    <a:cs typeface="Times New Roman" panose="02020603050405020304" pitchFamily="18" charset="0"/>
                                  </a:rPr>
                                  <m:t>𝑥</m:t>
                                </m:r>
                              </m:e>
                              <m:sub>
                                <m:r>
                                  <m:rPr>
                                    <m:nor/>
                                  </m:rPr>
                                  <a:rPr lang="en-US" altLang="zh-CN" sz="2400" dirty="0">
                                    <a:latin typeface="Times New Roman" panose="02020603050405020304" pitchFamily="18" charset="0"/>
                                    <a:cs typeface="Times New Roman" panose="02020603050405020304" pitchFamily="18" charset="0"/>
                                  </a:rPr>
                                  <m:t>1</m:t>
                                </m:r>
                              </m:sub>
                            </m:sSub>
                            <m:r>
                              <m:rPr>
                                <m:nor/>
                              </m:rPr>
                              <a:rPr lang="en-US" altLang="zh-CN" sz="2400" dirty="0">
                                <a:latin typeface="Times New Roman" panose="02020603050405020304" pitchFamily="18" charset="0"/>
                                <a:cs typeface="Times New Roman" panose="02020603050405020304" pitchFamily="18" charset="0"/>
                              </a:rPr>
                              <m:t>−</m:t>
                            </m:r>
                            <m:sSub>
                              <m:sSubPr>
                                <m:ctrlPr>
                                  <a:rPr lang="en-US" altLang="zh-CN" sz="2400" i="1" dirty="0">
                                    <a:latin typeface="Cambria Math" panose="02040503050406030204" pitchFamily="18" charset="0"/>
                                    <a:cs typeface="Times New Roman" panose="02020603050405020304" pitchFamily="18" charset="0"/>
                                  </a:rPr>
                                </m:ctrlPr>
                              </m:sSubPr>
                              <m:e>
                                <m:r>
                                  <m:rPr>
                                    <m:nor/>
                                  </m:rPr>
                                  <a:rPr lang="en-US" altLang="zh-CN" sz="2400" dirty="0">
                                    <a:latin typeface="Times New Roman" panose="02020603050405020304" pitchFamily="18" charset="0"/>
                                    <a:cs typeface="Times New Roman" panose="02020603050405020304" pitchFamily="18" charset="0"/>
                                  </a:rPr>
                                  <m:t>x</m:t>
                                </m:r>
                              </m:e>
                              <m:sub>
                                <m:r>
                                  <m:rPr>
                                    <m:nor/>
                                  </m:rPr>
                                  <a:rPr lang="en-US" altLang="zh-CN" sz="2400" dirty="0">
                                    <a:latin typeface="Times New Roman" panose="02020603050405020304" pitchFamily="18" charset="0"/>
                                    <a:cs typeface="Times New Roman" panose="02020603050405020304" pitchFamily="18" charset="0"/>
                                  </a:rPr>
                                  <m:t>2</m:t>
                                </m:r>
                              </m:sub>
                            </m:sSub>
                            <m:r>
                              <m:rPr>
                                <m:nor/>
                              </m:rPr>
                              <a:rPr lang="zh-CN" altLang="en-US" sz="2400" dirty="0">
                                <a:latin typeface="Times New Roman" panose="02020603050405020304" pitchFamily="18" charset="0"/>
                                <a:cs typeface="Times New Roman" panose="02020603050405020304" pitchFamily="18" charset="0"/>
                              </a:rPr>
                              <m:t>）</m:t>
                            </m:r>
                          </m:e>
                          <m:sup>
                            <m:r>
                              <m:rPr>
                                <m:nor/>
                              </m:rPr>
                              <a:rPr lang="en-US" altLang="zh-CN" sz="2400" dirty="0">
                                <a:latin typeface="Times New Roman" panose="02020603050405020304" pitchFamily="18" charset="0"/>
                                <a:cs typeface="Times New Roman" panose="02020603050405020304" pitchFamily="18" charset="0"/>
                              </a:rPr>
                              <m:t>2</m:t>
                            </m:r>
                          </m:sup>
                        </m:sSup>
                        <m:r>
                          <m:rPr>
                            <m:nor/>
                          </m:rPr>
                          <a:rPr lang="en-US" altLang="zh-CN" sz="2400" dirty="0">
                            <a:latin typeface="Times New Roman" panose="02020603050405020304" pitchFamily="18" charset="0"/>
                            <a:cs typeface="Times New Roman" panose="02020603050405020304" pitchFamily="18" charset="0"/>
                          </a:rPr>
                          <m:t>+</m:t>
                        </m:r>
                        <m:r>
                          <a:rPr lang="en-US" altLang="zh-CN" sz="2400">
                            <a:latin typeface="Cambria Math" panose="02040503050406030204" pitchFamily="18" charset="0"/>
                            <a:cs typeface="Times New Roman" panose="02020603050405020304" pitchFamily="18" charset="0"/>
                          </a:rPr>
                          <m:t> </m:t>
                        </m:r>
                        <m:sSup>
                          <m:sSupPr>
                            <m:ctrlPr>
                              <a:rPr lang="en-US" altLang="zh-CN" sz="2400" i="1">
                                <a:latin typeface="Cambria Math" panose="02040503050406030204" pitchFamily="18" charset="0"/>
                                <a:cs typeface="Times New Roman" panose="02020603050405020304" pitchFamily="18" charset="0"/>
                              </a:rPr>
                            </m:ctrlPr>
                          </m:sSupPr>
                          <m:e>
                            <m:r>
                              <m:rPr>
                                <m:nor/>
                              </m:rPr>
                              <a:rPr lang="en-US" altLang="zh-CN" sz="2400" dirty="0">
                                <a:latin typeface="Times New Roman" panose="02020603050405020304" pitchFamily="18" charset="0"/>
                                <a:cs typeface="Times New Roman" panose="02020603050405020304" pitchFamily="18" charset="0"/>
                              </a:rPr>
                              <m:t>(</m:t>
                            </m:r>
                            <m:r>
                              <m:rPr>
                                <m:nor/>
                              </m:rPr>
                              <a:rPr lang="en-US" altLang="zh-CN" sz="2400" dirty="0">
                                <a:latin typeface="Times New Roman" panose="02020603050405020304" pitchFamily="18" charset="0"/>
                                <a:cs typeface="Times New Roman" panose="02020603050405020304" pitchFamily="18" charset="0"/>
                              </a:rPr>
                              <m:t>y</m:t>
                            </m:r>
                            <m:r>
                              <m:rPr>
                                <m:nor/>
                              </m:rPr>
                              <a:rPr lang="en-US" altLang="zh-CN" sz="2400" dirty="0">
                                <a:latin typeface="Times New Roman" panose="02020603050405020304" pitchFamily="18" charset="0"/>
                                <a:cs typeface="Times New Roman" panose="02020603050405020304" pitchFamily="18" charset="0"/>
                              </a:rPr>
                              <m:t>1−</m:t>
                            </m:r>
                            <m:r>
                              <m:rPr>
                                <m:nor/>
                              </m:rPr>
                              <a:rPr lang="en-US" altLang="zh-CN" sz="2400" dirty="0">
                                <a:latin typeface="Times New Roman" panose="02020603050405020304" pitchFamily="18" charset="0"/>
                                <a:cs typeface="Times New Roman" panose="02020603050405020304" pitchFamily="18" charset="0"/>
                              </a:rPr>
                              <m:t>y</m:t>
                            </m:r>
                            <m:r>
                              <m:rPr>
                                <m:nor/>
                              </m:rPr>
                              <a:rPr lang="en-US" altLang="zh-CN" sz="2400" dirty="0">
                                <a:latin typeface="Times New Roman" panose="02020603050405020304" pitchFamily="18" charset="0"/>
                                <a:cs typeface="Times New Roman" panose="02020603050405020304" pitchFamily="18" charset="0"/>
                              </a:rPr>
                              <m:t>2)</m:t>
                            </m:r>
                          </m:e>
                          <m:sup>
                            <m:r>
                              <m:rPr>
                                <m:nor/>
                              </m:rPr>
                              <a:rPr lang="en-US" altLang="zh-CN" sz="2400" dirty="0">
                                <a:latin typeface="Times New Roman" panose="02020603050405020304" pitchFamily="18" charset="0"/>
                                <a:cs typeface="Times New Roman" panose="02020603050405020304" pitchFamily="18" charset="0"/>
                              </a:rPr>
                              <m:t>2</m:t>
                            </m:r>
                          </m:sup>
                        </m:sSup>
                        <m:r>
                          <m:rPr>
                            <m:nor/>
                          </m:rPr>
                          <a:rPr lang="en-US" altLang="zh-CN" sz="2400" dirty="0">
                            <a:latin typeface="Times New Roman" panose="02020603050405020304" pitchFamily="18" charset="0"/>
                            <a:cs typeface="Times New Roman" panose="02020603050405020304" pitchFamily="18" charset="0"/>
                          </a:rPr>
                          <m:t>)</m:t>
                        </m:r>
                      </m:e>
                      <m:sup>
                        <m:r>
                          <m:rPr>
                            <m:nor/>
                          </m:rPr>
                          <a:rPr lang="en-US" altLang="zh-CN" sz="2400" dirty="0">
                            <a:latin typeface="Times New Roman" panose="02020603050405020304" pitchFamily="18" charset="0"/>
                            <a:cs typeface="Times New Roman" panose="02020603050405020304" pitchFamily="18" charset="0"/>
                          </a:rPr>
                          <m:t>1/2</m:t>
                        </m:r>
                      </m:sup>
                    </m:sSup>
                  </m:oMath>
                </a14:m>
                <a:endParaRPr lang="en-US" altLang="zh-CN" sz="2400" dirty="0">
                  <a:latin typeface="Times New Roman" panose="02020603050405020304" pitchFamily="18" charset="0"/>
                  <a:cs typeface="Times New Roman" panose="02020603050405020304" pitchFamily="18" charset="0"/>
                </a:endParaRPr>
              </a:p>
              <a:p>
                <a:pPr marL="0" indent="0">
                  <a:buNone/>
                </a:pP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表示原对象点集，</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表示</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集合中点。</a:t>
                </a:r>
                <a:endParaRPr lang="en-US" altLang="zh-CN" sz="2400" dirty="0">
                  <a:latin typeface="Times New Roman" panose="02020603050405020304" pitchFamily="18" charset="0"/>
                  <a:cs typeface="Times New Roman" panose="02020603050405020304" pitchFamily="18" charset="0"/>
                </a:endParaRPr>
              </a:p>
              <a:p>
                <a:pPr marL="0" indent="0">
                  <a:buNone/>
                </a:pP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表示对抗点集，   </a:t>
                </a:r>
                <a:r>
                  <a:rPr lang="en-US" altLang="zh-CN" sz="2400" dirty="0">
                    <a:latin typeface="Times New Roman" panose="02020603050405020304" pitchFamily="18" charset="0"/>
                    <a:cs typeface="Times New Roman" panose="02020603050405020304" pitchFamily="18" charset="0"/>
                  </a:rPr>
                  <a:t>s’ </a:t>
                </a:r>
                <a:r>
                  <a:rPr lang="zh-CN" altLang="en-US" sz="2400" dirty="0">
                    <a:latin typeface="Times New Roman" panose="02020603050405020304" pitchFamily="18" charset="0"/>
                    <a:cs typeface="Times New Roman" panose="02020603050405020304" pitchFamily="18" charset="0"/>
                  </a:rPr>
                  <a:t>表示</a:t>
                </a:r>
                <a:r>
                  <a:rPr lang="en-US" altLang="zh-CN" sz="2400" dirty="0">
                    <a:latin typeface="Times New Roman" panose="02020603050405020304" pitchFamily="18" charset="0"/>
                    <a:cs typeface="Times New Roman" panose="02020603050405020304" pitchFamily="18" charset="0"/>
                  </a:rPr>
                  <a:t>S’</a:t>
                </a:r>
                <a:r>
                  <a:rPr lang="zh-CN" altLang="en-US" sz="2400" dirty="0">
                    <a:latin typeface="Times New Roman" panose="02020603050405020304" pitchFamily="18" charset="0"/>
                    <a:cs typeface="Times New Roman" panose="02020603050405020304" pitchFamily="18" charset="0"/>
                  </a:rPr>
                  <a:t>集合中点。</a:t>
                </a:r>
              </a:p>
            </p:txBody>
          </p:sp>
        </mc:Choice>
        <mc:Fallback xmlns="">
          <p:sp>
            <p:nvSpPr>
              <p:cNvPr id="3" name="内容占位符 2">
                <a:extLst>
                  <a:ext uri="{FF2B5EF4-FFF2-40B4-BE49-F238E27FC236}">
                    <a16:creationId xmlns:a16="http://schemas.microsoft.com/office/drawing/2014/main" id="{E336E779-0E39-8B34-371A-8EDCAB176EFA}"/>
                  </a:ext>
                </a:extLst>
              </p:cNvPr>
              <p:cNvSpPr>
                <a:spLocks noGrp="1" noRot="1" noChangeAspect="1" noMove="1" noResize="1" noEditPoints="1" noAdjustHandles="1" noChangeArrowheads="1" noChangeShapeType="1" noTextEdit="1"/>
              </p:cNvSpPr>
              <p:nvPr>
                <p:ph idx="1"/>
              </p:nvPr>
            </p:nvSpPr>
            <p:spPr>
              <a:blipFill>
                <a:blip r:embed="rId2"/>
                <a:stretch>
                  <a:fillRect l="-1346" t="-15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8833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6D0CF3-D573-154E-F704-914F32C62421}"/>
              </a:ext>
            </a:extLst>
          </p:cNvPr>
          <p:cNvSpPr>
            <a:spLocks noGrp="1"/>
          </p:cNvSpPr>
          <p:nvPr>
            <p:ph type="title"/>
          </p:nvPr>
        </p:nvSpPr>
        <p:spPr/>
        <p:txBody>
          <a:bodyPr/>
          <a:lstStyle/>
          <a:p>
            <a:r>
              <a:rPr lang="en-US" altLang="zh-CN" sz="4000" dirty="0"/>
              <a:t>3d_adv_pc </a:t>
            </a:r>
            <a:r>
              <a:rPr lang="zh-CN" altLang="en-US" sz="4000" dirty="0"/>
              <a:t>论文解析</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E0EBE36-D30D-3725-BB87-1122AF56EE4A}"/>
                  </a:ext>
                </a:extLst>
              </p:cNvPr>
              <p:cNvSpPr>
                <a:spLocks noGrp="1"/>
              </p:cNvSpPr>
              <p:nvPr>
                <p:ph idx="1"/>
              </p:nvPr>
            </p:nvSpPr>
            <p:spPr/>
            <p:txBody>
              <a:bodyPr/>
              <a:lstStyle/>
              <a:p>
                <a:pPr marL="0" indent="0">
                  <a:buNone/>
                </a:pPr>
                <a:r>
                  <a:rPr lang="zh-CN" altLang="en-US" dirty="0"/>
                  <a:t>独立点攻击算法：</a:t>
                </a:r>
                <a:endParaRPr lang="en-US" altLang="zh-CN" dirty="0"/>
              </a:p>
              <a:p>
                <a:r>
                  <a:rPr lang="zh-CN" altLang="en-US" dirty="0"/>
                  <a:t>初始一些点到相同坐标系下。</a:t>
                </a:r>
                <a:endParaRPr lang="en-US" altLang="zh-CN" dirty="0"/>
              </a:p>
              <a:p>
                <a:r>
                  <a:rPr lang="zh-CN" altLang="en-US" dirty="0"/>
                  <a:t>扰动过程通过下方公式进行：</a:t>
                </a:r>
                <a:endParaRPr lang="en-US" altLang="zh-CN" dirty="0"/>
              </a:p>
              <a:p>
                <a:pPr marL="0" indent="0" algn="ctr">
                  <a:buNone/>
                </a:pPr>
                <a:r>
                  <a:rPr lang="en-US" altLang="zh-CN" dirty="0">
                    <a:latin typeface="Cambria Math" panose="02040503050406030204" pitchFamily="18" charset="0"/>
                  </a:rPr>
                  <a:t>min(f(x’) + </a:t>
                </a:r>
                <a14:m>
                  <m:oMath xmlns:m="http://schemas.openxmlformats.org/officeDocument/2006/math">
                    <m:r>
                      <m:rPr>
                        <m:sty m:val="p"/>
                      </m:rPr>
                      <a:rPr lang="zh-CN" altLang="en-US" i="0">
                        <a:latin typeface="Cambria Math" panose="02040503050406030204" pitchFamily="18" charset="0"/>
                      </a:rPr>
                      <m:t>λ</m:t>
                    </m:r>
                    <m:r>
                      <a:rPr lang="en-US" altLang="zh-CN" i="0">
                        <a:latin typeface="Cambria Math" panose="02040503050406030204" pitchFamily="18" charset="0"/>
                      </a:rPr>
                      <m:t>∗(</m:t>
                    </m:r>
                    <m:r>
                      <m:rPr>
                        <m:sty m:val="p"/>
                      </m:rPr>
                      <a:rPr lang="en-US" altLang="zh-CN" i="0">
                        <a:latin typeface="Cambria Math" panose="02040503050406030204" pitchFamily="18" charset="0"/>
                      </a:rPr>
                      <m:t>D</m:t>
                    </m:r>
                    <m:r>
                      <a:rPr lang="en-US" altLang="zh-CN" i="0">
                        <a:latin typeface="Cambria Math" panose="02040503050406030204" pitchFamily="18" charset="0"/>
                      </a:rPr>
                      <m:t>(</m:t>
                    </m:r>
                    <m:r>
                      <m:rPr>
                        <m:sty m:val="p"/>
                      </m:rPr>
                      <a:rPr lang="en-US" altLang="zh-CN" i="0">
                        <a:latin typeface="Cambria Math" panose="02040503050406030204" pitchFamily="18" charset="0"/>
                      </a:rPr>
                      <m:t>x</m:t>
                    </m:r>
                    <m:r>
                      <a:rPr lang="en-US" altLang="zh-CN" i="0">
                        <a:latin typeface="Cambria Math" panose="02040503050406030204" pitchFamily="18" charset="0"/>
                      </a:rPr>
                      <m:t>,</m:t>
                    </m:r>
                    <m:r>
                      <m:rPr>
                        <m:sty m:val="p"/>
                      </m:rPr>
                      <a:rPr lang="en-US" altLang="zh-CN" i="0">
                        <a:latin typeface="Cambria Math" panose="02040503050406030204" pitchFamily="18" charset="0"/>
                      </a:rPr>
                      <m:t>x</m:t>
                    </m:r>
                    <m:r>
                      <a:rPr lang="en-US" altLang="zh-CN" i="0">
                        <a:latin typeface="Cambria Math" panose="02040503050406030204" pitchFamily="18" charset="0"/>
                      </a:rPr>
                      <m:t>′))</m:t>
                    </m:r>
                  </m:oMath>
                </a14:m>
                <a:r>
                  <a:rPr lang="en-US" altLang="zh-CN" dirty="0">
                    <a:latin typeface="Cambria Math" panose="02040503050406030204" pitchFamily="18" charset="0"/>
                  </a:rPr>
                  <a:t>)</a:t>
                </a:r>
              </a:p>
              <a:p>
                <a:pPr marL="0" indent="0">
                  <a:buNone/>
                </a:pPr>
                <a:r>
                  <a:rPr lang="zh-CN" altLang="en-US" dirty="0">
                    <a:latin typeface="Cambria Math" panose="02040503050406030204" pitchFamily="18" charset="0"/>
                  </a:rPr>
                  <a:t>移动初始点，到最终位置。</a:t>
                </a:r>
                <a:endParaRPr lang="en-US" altLang="zh-CN" dirty="0">
                  <a:latin typeface="Cambria Math" panose="02040503050406030204" pitchFamily="18" charset="0"/>
                </a:endParaRPr>
              </a:p>
            </p:txBody>
          </p:sp>
        </mc:Choice>
        <mc:Fallback xmlns="">
          <p:sp>
            <p:nvSpPr>
              <p:cNvPr id="3" name="内容占位符 2">
                <a:extLst>
                  <a:ext uri="{FF2B5EF4-FFF2-40B4-BE49-F238E27FC236}">
                    <a16:creationId xmlns:a16="http://schemas.microsoft.com/office/drawing/2014/main" id="{4E0EBE36-D30D-3725-BB87-1122AF56EE4A}"/>
                  </a:ext>
                </a:extLst>
              </p:cNvPr>
              <p:cNvSpPr>
                <a:spLocks noGrp="1" noRot="1" noChangeAspect="1" noMove="1" noResize="1" noEditPoints="1" noAdjustHandles="1" noChangeArrowheads="1" noChangeShapeType="1" noTextEdit="1"/>
              </p:cNvSpPr>
              <p:nvPr>
                <p:ph idx="1"/>
              </p:nvPr>
            </p:nvSpPr>
            <p:spPr>
              <a:blipFill>
                <a:blip r:embed="rId2"/>
                <a:stretch>
                  <a:fillRect l="-1458" t="-154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94949928"/>
      </p:ext>
    </p:extLst>
  </p:cSld>
  <p:clrMapOvr>
    <a:masterClrMapping/>
  </p:clrMapOvr>
</p:sld>
</file>

<file path=ppt/theme/theme1.xml><?xml version="1.0" encoding="utf-8"?>
<a:theme xmlns:a="http://schemas.openxmlformats.org/drawingml/2006/main" name="1_ISS_template">
  <a:themeElements>
    <a:clrScheme name="ISS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ISS_template">
      <a:majorFont>
        <a:latin typeface="华文中宋"/>
        <a:ea typeface="华文中宋"/>
        <a:cs typeface=""/>
      </a:majorFont>
      <a:minorFont>
        <a:latin typeface="华文中宋"/>
        <a:ea typeface="华文中宋"/>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a:defRPr>
        </a:defPPr>
      </a:lstStyle>
    </a:lnDef>
  </a:objectDefaults>
  <a:extraClrSchemeLst>
    <a:extraClrScheme>
      <a:clrScheme name="ISS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ISS_templat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ISS_templat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ISS_templat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ISS_templat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ISS_templat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ISS_template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ISS_templat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ISS_templat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ISS_templat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ISS_templat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ISS_templat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S_templat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629</TotalTime>
  <Words>1167</Words>
  <Application>Microsoft Office PowerPoint</Application>
  <PresentationFormat>宽屏</PresentationFormat>
  <Paragraphs>132</Paragraphs>
  <Slides>26</Slides>
  <Notes>4</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26</vt:i4>
      </vt:variant>
    </vt:vector>
  </HeadingPairs>
  <TitlesOfParts>
    <vt:vector size="36" baseType="lpstr">
      <vt:lpstr>等线</vt:lpstr>
      <vt:lpstr>华文中宋</vt:lpstr>
      <vt:lpstr>楷体</vt:lpstr>
      <vt:lpstr>Arial</vt:lpstr>
      <vt:lpstr>Calibri</vt:lpstr>
      <vt:lpstr>Cambria Math</vt:lpstr>
      <vt:lpstr>Comic Sans MS</vt:lpstr>
      <vt:lpstr>Times</vt:lpstr>
      <vt:lpstr>Times New Roman</vt:lpstr>
      <vt:lpstr>1_ISS_template</vt:lpstr>
      <vt:lpstr>3d_adv_pc论文与代码分析</vt:lpstr>
      <vt:lpstr>报告提纲：</vt:lpstr>
      <vt:lpstr>背景</vt:lpstr>
      <vt:lpstr>背景</vt:lpstr>
      <vt:lpstr>背景</vt:lpstr>
      <vt:lpstr>3d_adv_pc 论文解析 </vt:lpstr>
      <vt:lpstr>3d_adv_pc 论文解析</vt:lpstr>
      <vt:lpstr>3d_adv_pc 论文解析</vt:lpstr>
      <vt:lpstr>3d_adv_pc 论文解析</vt:lpstr>
      <vt:lpstr>3d_adv_pc 论文解析</vt:lpstr>
      <vt:lpstr>3d_adv_pc 论文解析</vt:lpstr>
      <vt:lpstr>3d_adv_pc 论文解析</vt:lpstr>
      <vt:lpstr>3d_adv_pc 论文解析</vt:lpstr>
      <vt:lpstr>3d_adv_pc 论文解析</vt:lpstr>
      <vt:lpstr>程序分析 </vt:lpstr>
      <vt:lpstr>程序分析 </vt:lpstr>
      <vt:lpstr>程序分析</vt:lpstr>
      <vt:lpstr>程序分析</vt:lpstr>
      <vt:lpstr>程序分析</vt:lpstr>
      <vt:lpstr>程序分析</vt:lpstr>
      <vt:lpstr>关键点集</vt:lpstr>
      <vt:lpstr>模型点云</vt:lpstr>
      <vt:lpstr>攻击结果</vt:lpstr>
      <vt:lpstr>对抗样本集</vt:lpstr>
      <vt:lpstr>总结</vt:lpstr>
      <vt:lpstr>结尾</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luo guangyu</dc:creator>
  <cp:lastModifiedBy>luo guangyu</cp:lastModifiedBy>
  <cp:revision>190</cp:revision>
  <dcterms:created xsi:type="dcterms:W3CDTF">2023-03-13T06:05:44Z</dcterms:created>
  <dcterms:modified xsi:type="dcterms:W3CDTF">2023-03-15T23:22:41Z</dcterms:modified>
</cp:coreProperties>
</file>